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Lst>
  <p:notesMasterIdLst>
    <p:notesMasterId r:id="rId30"/>
  </p:notesMasterIdLst>
  <p:sldIdLst>
    <p:sldId id="256" r:id="rId5"/>
    <p:sldId id="257" r:id="rId6"/>
    <p:sldId id="258" r:id="rId7"/>
    <p:sldId id="324" r:id="rId8"/>
    <p:sldId id="350" r:id="rId9"/>
    <p:sldId id="356" r:id="rId10"/>
    <p:sldId id="261" r:id="rId11"/>
    <p:sldId id="351" r:id="rId12"/>
    <p:sldId id="349" r:id="rId13"/>
    <p:sldId id="352" r:id="rId14"/>
    <p:sldId id="270" r:id="rId15"/>
    <p:sldId id="355" r:id="rId16"/>
    <p:sldId id="354" r:id="rId17"/>
    <p:sldId id="271" r:id="rId18"/>
    <p:sldId id="311" r:id="rId19"/>
    <p:sldId id="341" r:id="rId20"/>
    <p:sldId id="357" r:id="rId21"/>
    <p:sldId id="361" r:id="rId22"/>
    <p:sldId id="358" r:id="rId23"/>
    <p:sldId id="362" r:id="rId24"/>
    <p:sldId id="332" r:id="rId25"/>
    <p:sldId id="337" r:id="rId26"/>
    <p:sldId id="360" r:id="rId27"/>
    <p:sldId id="346" r:id="rId28"/>
    <p:sldId id="35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kybcRNci5vzFGHvr2R3gTAhQH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B42A07-84C1-4659-B30F-697C2D0D7F8F}">
  <a:tblStyle styleId="{B0B42A07-84C1-4659-B30F-697C2D0D7F8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13" autoAdjust="0"/>
  </p:normalViewPr>
  <p:slideViewPr>
    <p:cSldViewPr snapToGrid="0">
      <p:cViewPr varScale="1">
        <p:scale>
          <a:sx n="96" d="100"/>
          <a:sy n="96" d="100"/>
        </p:scale>
        <p:origin x="68" y="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59"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8"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208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6B40C907-6AF2-46FD-77C8-2FD7E354C7C4}"/>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11DA1912-7B41-0050-E43C-E608B1B33E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a:extLst>
              <a:ext uri="{FF2B5EF4-FFF2-40B4-BE49-F238E27FC236}">
                <a16:creationId xmlns:a16="http://schemas.microsoft.com/office/drawing/2014/main" id="{4059FCFF-2F7C-5010-919E-5C5434491B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75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638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04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AC2C6F37-E080-564A-2737-AF598EFA2857}"/>
            </a:ext>
          </a:extLst>
        </p:cNvPr>
        <p:cNvGrpSpPr/>
        <p:nvPr/>
      </p:nvGrpSpPr>
      <p:grpSpPr>
        <a:xfrm>
          <a:off x="0" y="0"/>
          <a:ext cx="0" cy="0"/>
          <a:chOff x="0" y="0"/>
          <a:chExt cx="0" cy="0"/>
        </a:xfrm>
      </p:grpSpPr>
      <p:sp>
        <p:nvSpPr>
          <p:cNvPr id="248" name="Google Shape;248;p16:notes">
            <a:extLst>
              <a:ext uri="{FF2B5EF4-FFF2-40B4-BE49-F238E27FC236}">
                <a16:creationId xmlns:a16="http://schemas.microsoft.com/office/drawing/2014/main" id="{B71B55F6-65F6-2076-82B9-1B96756C28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a:extLst>
              <a:ext uri="{FF2B5EF4-FFF2-40B4-BE49-F238E27FC236}">
                <a16:creationId xmlns:a16="http://schemas.microsoft.com/office/drawing/2014/main" id="{991A685A-EC92-A3CD-D017-23046188AA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9568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3050EE13-0E15-A1C1-3EED-3C8F42D0846C}"/>
            </a:ext>
          </a:extLst>
        </p:cNvPr>
        <p:cNvGrpSpPr/>
        <p:nvPr/>
      </p:nvGrpSpPr>
      <p:grpSpPr>
        <a:xfrm>
          <a:off x="0" y="0"/>
          <a:ext cx="0" cy="0"/>
          <a:chOff x="0" y="0"/>
          <a:chExt cx="0" cy="0"/>
        </a:xfrm>
      </p:grpSpPr>
      <p:sp>
        <p:nvSpPr>
          <p:cNvPr id="248" name="Google Shape;248;p16:notes">
            <a:extLst>
              <a:ext uri="{FF2B5EF4-FFF2-40B4-BE49-F238E27FC236}">
                <a16:creationId xmlns:a16="http://schemas.microsoft.com/office/drawing/2014/main" id="{35B4A7FC-C4FC-7A38-7173-729782DFB1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a:extLst>
              <a:ext uri="{FF2B5EF4-FFF2-40B4-BE49-F238E27FC236}">
                <a16:creationId xmlns:a16="http://schemas.microsoft.com/office/drawing/2014/main" id="{A8C1E3D7-B73D-B9F6-44B4-F49493C0B2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816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FD8BB3F-4016-18C4-DD56-0F801D949E88}"/>
            </a:ext>
          </a:extLst>
        </p:cNvPr>
        <p:cNvGrpSpPr/>
        <p:nvPr/>
      </p:nvGrpSpPr>
      <p:grpSpPr>
        <a:xfrm>
          <a:off x="0" y="0"/>
          <a:ext cx="0" cy="0"/>
          <a:chOff x="0" y="0"/>
          <a:chExt cx="0" cy="0"/>
        </a:xfrm>
      </p:grpSpPr>
      <p:sp>
        <p:nvSpPr>
          <p:cNvPr id="248" name="Google Shape;248;p16:notes">
            <a:extLst>
              <a:ext uri="{FF2B5EF4-FFF2-40B4-BE49-F238E27FC236}">
                <a16:creationId xmlns:a16="http://schemas.microsoft.com/office/drawing/2014/main" id="{97293FF3-3893-2756-0201-887D8359DE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a:extLst>
              <a:ext uri="{FF2B5EF4-FFF2-40B4-BE49-F238E27FC236}">
                <a16:creationId xmlns:a16="http://schemas.microsoft.com/office/drawing/2014/main" id="{E1CC24A3-2CF2-957B-D936-6188D3A3AC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083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D3683850-AFEA-C861-10CD-0C13F6F3F7CA}"/>
            </a:ext>
          </a:extLst>
        </p:cNvPr>
        <p:cNvGrpSpPr/>
        <p:nvPr/>
      </p:nvGrpSpPr>
      <p:grpSpPr>
        <a:xfrm>
          <a:off x="0" y="0"/>
          <a:ext cx="0" cy="0"/>
          <a:chOff x="0" y="0"/>
          <a:chExt cx="0" cy="0"/>
        </a:xfrm>
      </p:grpSpPr>
      <p:sp>
        <p:nvSpPr>
          <p:cNvPr id="248" name="Google Shape;248;p16:notes">
            <a:extLst>
              <a:ext uri="{FF2B5EF4-FFF2-40B4-BE49-F238E27FC236}">
                <a16:creationId xmlns:a16="http://schemas.microsoft.com/office/drawing/2014/main" id="{632FF0CA-3247-CDFF-82C0-65A68D6810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a:extLst>
              <a:ext uri="{FF2B5EF4-FFF2-40B4-BE49-F238E27FC236}">
                <a16:creationId xmlns:a16="http://schemas.microsoft.com/office/drawing/2014/main" id="{EFE4E4D0-FC13-0A3B-3932-B32E14D22D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90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308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136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431071AC-4AC7-5546-7E2A-B631D42DA3BF}"/>
            </a:ext>
          </a:extLst>
        </p:cNvPr>
        <p:cNvGrpSpPr/>
        <p:nvPr/>
      </p:nvGrpSpPr>
      <p:grpSpPr>
        <a:xfrm>
          <a:off x="0" y="0"/>
          <a:ext cx="0" cy="0"/>
          <a:chOff x="0" y="0"/>
          <a:chExt cx="0" cy="0"/>
        </a:xfrm>
      </p:grpSpPr>
      <p:sp>
        <p:nvSpPr>
          <p:cNvPr id="248" name="Google Shape;248;p16:notes">
            <a:extLst>
              <a:ext uri="{FF2B5EF4-FFF2-40B4-BE49-F238E27FC236}">
                <a16:creationId xmlns:a16="http://schemas.microsoft.com/office/drawing/2014/main" id="{51C0F4FA-8B10-939B-4E98-8430CFE96F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9" name="Google Shape;249;p16:notes">
            <a:extLst>
              <a:ext uri="{FF2B5EF4-FFF2-40B4-BE49-F238E27FC236}">
                <a16:creationId xmlns:a16="http://schemas.microsoft.com/office/drawing/2014/main" id="{A309BDB1-89AF-E60B-BCA0-8E945944E6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101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595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DF78CE89-F88A-7799-E5F2-176E9695CD41}"/>
            </a:ext>
          </a:extLst>
        </p:cNvPr>
        <p:cNvGrpSpPr/>
        <p:nvPr/>
      </p:nvGrpSpPr>
      <p:grpSpPr>
        <a:xfrm>
          <a:off x="0" y="0"/>
          <a:ext cx="0" cy="0"/>
          <a:chOff x="0" y="0"/>
          <a:chExt cx="0" cy="0"/>
        </a:xfrm>
      </p:grpSpPr>
      <p:sp>
        <p:nvSpPr>
          <p:cNvPr id="248" name="Google Shape;248;p16:notes">
            <a:extLst>
              <a:ext uri="{FF2B5EF4-FFF2-40B4-BE49-F238E27FC236}">
                <a16:creationId xmlns:a16="http://schemas.microsoft.com/office/drawing/2014/main" id="{CBB451A7-B5A2-573E-68E2-067C09A28A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9" name="Google Shape;249;p16:notes">
            <a:extLst>
              <a:ext uri="{FF2B5EF4-FFF2-40B4-BE49-F238E27FC236}">
                <a16:creationId xmlns:a16="http://schemas.microsoft.com/office/drawing/2014/main" id="{58EFA8D1-CD30-B01B-5CAF-DFAF2127B0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50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60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58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55580481-A103-C4DA-2E90-133A90898DA1}"/>
            </a:ext>
          </a:extLst>
        </p:cNvPr>
        <p:cNvGrpSpPr/>
        <p:nvPr/>
      </p:nvGrpSpPr>
      <p:grpSpPr>
        <a:xfrm>
          <a:off x="0" y="0"/>
          <a:ext cx="0" cy="0"/>
          <a:chOff x="0" y="0"/>
          <a:chExt cx="0" cy="0"/>
        </a:xfrm>
      </p:grpSpPr>
      <p:sp>
        <p:nvSpPr>
          <p:cNvPr id="103" name="Google Shape;103;p3:notes">
            <a:extLst>
              <a:ext uri="{FF2B5EF4-FFF2-40B4-BE49-F238E27FC236}">
                <a16:creationId xmlns:a16="http://schemas.microsoft.com/office/drawing/2014/main" id="{63BB7DD4-8608-C237-AB7D-CD0CFE45B9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a:extLst>
              <a:ext uri="{FF2B5EF4-FFF2-40B4-BE49-F238E27FC236}">
                <a16:creationId xmlns:a16="http://schemas.microsoft.com/office/drawing/2014/main" id="{C8ED4EA1-2EA8-6B49-DDD5-D5B20ABE8B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55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06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36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895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632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12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159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652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65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757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379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106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082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219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11/30/2025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35451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tm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tmp"/><Relationship Id="rId4" Type="http://schemas.openxmlformats.org/officeDocument/2006/relationships/image" Target="../media/image7.tm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tm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tm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tm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tmp"/><Relationship Id="rId4" Type="http://schemas.openxmlformats.org/officeDocument/2006/relationships/image" Target="../media/image15.tmp"/></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8.tmp"/><Relationship Id="rId4" Type="http://schemas.openxmlformats.org/officeDocument/2006/relationships/image" Target="../media/image17.tm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tm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tm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8" name="Google Shape;88;p1"/>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7" name="Title 6">
            <a:extLst>
              <a:ext uri="{FF2B5EF4-FFF2-40B4-BE49-F238E27FC236}">
                <a16:creationId xmlns:a16="http://schemas.microsoft.com/office/drawing/2014/main" id="{F4F5730E-852E-4AE3-A09B-543386252DB8}"/>
              </a:ext>
            </a:extLst>
          </p:cNvPr>
          <p:cNvSpPr>
            <a:spLocks noGrp="1"/>
          </p:cNvSpPr>
          <p:nvPr>
            <p:ph type="ctrTitle"/>
          </p:nvPr>
        </p:nvSpPr>
        <p:spPr>
          <a:xfrm>
            <a:off x="2487283" y="4472288"/>
            <a:ext cx="9144000" cy="2387600"/>
          </a:xfrm>
        </p:spPr>
        <p:txBody>
          <a:bodyPr>
            <a:normAutofit/>
          </a:bodyPr>
          <a:lstStyle/>
          <a:p>
            <a:br>
              <a:rPr lang="en-US" dirty="0"/>
            </a:br>
            <a:endParaRPr lang="en-US" sz="1400" dirty="0"/>
          </a:p>
          <a:p>
            <a:endParaRPr lang="en-US" sz="1400" dirty="0"/>
          </a:p>
        </p:txBody>
      </p:sp>
      <p:sp>
        <p:nvSpPr>
          <p:cNvPr id="8" name="Google Shape;96;p2">
            <a:extLst>
              <a:ext uri="{FF2B5EF4-FFF2-40B4-BE49-F238E27FC236}">
                <a16:creationId xmlns:a16="http://schemas.microsoft.com/office/drawing/2014/main" id="{CDCDB4F8-74F1-4CBC-8594-846C98F0C5D3}"/>
              </a:ext>
            </a:extLst>
          </p:cNvPr>
          <p:cNvSpPr txBox="1">
            <a:spLocks/>
          </p:cNvSpPr>
          <p:nvPr/>
        </p:nvSpPr>
        <p:spPr>
          <a:xfrm>
            <a:off x="2511122" y="3699802"/>
            <a:ext cx="9144000" cy="3587261"/>
          </a:xfrm>
          <a:prstGeom prst="rect">
            <a:avLst/>
          </a:prstGeom>
          <a:noFill/>
          <a:ln>
            <a:noFill/>
          </a:ln>
        </p:spPr>
        <p:txBody>
          <a:bodyPr spcFirstLastPara="1" wrap="square" lIns="91425" tIns="45700" rIns="91425" bIns="45700" anchor="b" anchorCtr="0">
            <a:normAutofit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1700" b="1" dirty="0"/>
              <a:t>Phonics</a:t>
            </a:r>
          </a:p>
          <a:p>
            <a:endParaRPr lang="en-US" sz="9600" dirty="0"/>
          </a:p>
          <a:p>
            <a:r>
              <a:rPr lang="en-US" sz="6400" b="1" dirty="0"/>
              <a:t>Intent</a:t>
            </a:r>
          </a:p>
          <a:p>
            <a:endParaRPr lang="en-US" sz="16600" dirty="0">
              <a:latin typeface="Sassoon Penpals Joined" panose="02000400000000000000" pitchFamily="50" charset="0"/>
            </a:endParaRPr>
          </a:p>
        </p:txBody>
      </p:sp>
      <p:pic>
        <p:nvPicPr>
          <p:cNvPr id="2" name="Picture 1"/>
          <p:cNvPicPr>
            <a:picLocks noChangeAspect="1"/>
          </p:cNvPicPr>
          <p:nvPr/>
        </p:nvPicPr>
        <p:blipFill>
          <a:blip r:embed="rId3"/>
          <a:stretch>
            <a:fillRect/>
          </a:stretch>
        </p:blipFill>
        <p:spPr>
          <a:xfrm>
            <a:off x="237905" y="128314"/>
            <a:ext cx="1676545" cy="16704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37905" y="226310"/>
            <a:ext cx="1676545" cy="1670449"/>
          </a:xfrm>
          <a:prstGeom prst="rect">
            <a:avLst/>
          </a:prstGeom>
        </p:spPr>
      </p:pic>
      <p:sp>
        <p:nvSpPr>
          <p:cNvPr id="12" name="Google Shape;107;p3">
            <a:extLst>
              <a:ext uri="{FF2B5EF4-FFF2-40B4-BE49-F238E27FC236}">
                <a16:creationId xmlns:a16="http://schemas.microsoft.com/office/drawing/2014/main" id="{95E13BA0-0DB3-4C59-8AF7-E76003D074DA}"/>
              </a:ext>
            </a:extLst>
          </p:cNvPr>
          <p:cNvSpPr txBox="1">
            <a:spLocks noGrp="1"/>
          </p:cNvSpPr>
          <p:nvPr>
            <p:ph type="ctrTitle"/>
          </p:nvPr>
        </p:nvSpPr>
        <p:spPr>
          <a:xfrm>
            <a:off x="-200479" y="60461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dirty="0">
                <a:latin typeface="Calibri"/>
                <a:cs typeface="Calibri"/>
              </a:rPr>
              <a:t>Year 2 Overview</a:t>
            </a:r>
            <a:endParaRPr lang="en-US" dirty="0">
              <a:latin typeface="Calibri"/>
              <a:cs typeface="Calibri"/>
            </a:endParaRPr>
          </a:p>
        </p:txBody>
      </p:sp>
      <p:pic>
        <p:nvPicPr>
          <p:cNvPr id="4" name="Picture 3">
            <a:extLst>
              <a:ext uri="{FF2B5EF4-FFF2-40B4-BE49-F238E27FC236}">
                <a16:creationId xmlns:a16="http://schemas.microsoft.com/office/drawing/2014/main" id="{00433C7E-B0AB-4E6A-AE43-5B75838338D5}"/>
              </a:ext>
            </a:extLst>
          </p:cNvPr>
          <p:cNvPicPr>
            <a:picLocks noChangeAspect="1"/>
          </p:cNvPicPr>
          <p:nvPr/>
        </p:nvPicPr>
        <p:blipFill>
          <a:blip r:embed="rId4"/>
          <a:stretch>
            <a:fillRect/>
          </a:stretch>
        </p:blipFill>
        <p:spPr>
          <a:xfrm>
            <a:off x="2352836" y="2064885"/>
            <a:ext cx="9554325" cy="3873011"/>
          </a:xfrm>
          <a:prstGeom prst="rect">
            <a:avLst/>
          </a:prstGeom>
        </p:spPr>
      </p:pic>
    </p:spTree>
    <p:extLst>
      <p:ext uri="{BB962C8B-B14F-4D97-AF65-F5344CB8AC3E}">
        <p14:creationId xmlns:p14="http://schemas.microsoft.com/office/powerpoint/2010/main" val="132904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5" name="Google Shape;245;p15"/>
          <p:cNvSpPr txBox="1"/>
          <p:nvPr/>
        </p:nvSpPr>
        <p:spPr>
          <a:xfrm>
            <a:off x="2332505" y="618356"/>
            <a:ext cx="9172754" cy="4918015"/>
          </a:xfrm>
          <a:prstGeom prst="rect">
            <a:avLst/>
          </a:prstGeom>
          <a:noFill/>
          <a:ln>
            <a:noFill/>
          </a:ln>
        </p:spPr>
        <p:txBody>
          <a:bodyPr spcFirstLastPara="1" wrap="square" lIns="91425" tIns="45700" rIns="91425" bIns="45700" anchor="b" anchorCtr="0">
            <a:normAutofit fontScale="97500"/>
          </a:bodyPr>
          <a:lstStyle/>
          <a:p>
            <a:pPr algn="ctr">
              <a:lnSpc>
                <a:spcPct val="90000"/>
              </a:lnSpc>
            </a:pPr>
            <a:r>
              <a:rPr lang="en-US" sz="12000" b="1" dirty="0">
                <a:solidFill>
                  <a:schemeClr val="dk1"/>
                </a:solidFill>
                <a:latin typeface="Calibri"/>
                <a:ea typeface="Calibri"/>
                <a:cs typeface="Calibri"/>
                <a:sym typeface="Calibri"/>
              </a:rPr>
              <a:t>Phonics</a:t>
            </a:r>
            <a:endParaRPr lang="en-US" sz="6600" b="1" dirty="0">
              <a:solidFill>
                <a:schemeClr val="dk1"/>
              </a:solidFill>
              <a:latin typeface="Calibri"/>
              <a:ea typeface="Calibri"/>
              <a:cs typeface="Calibri"/>
            </a:endParaRPr>
          </a:p>
          <a:p>
            <a:pPr marL="0" marR="0" lvl="0" indent="0" algn="ctr">
              <a:lnSpc>
                <a:spcPct val="90000"/>
              </a:lnSpc>
              <a:spcBef>
                <a:spcPts val="0"/>
              </a:spcBef>
              <a:spcAft>
                <a:spcPts val="0"/>
              </a:spcAft>
              <a:buNone/>
            </a:pPr>
            <a:br>
              <a:rPr lang="en-US" sz="12000" b="1" dirty="0">
                <a:latin typeface="Calibri"/>
                <a:ea typeface="Calibri"/>
                <a:cs typeface="Calibri"/>
              </a:rPr>
            </a:br>
            <a:r>
              <a:rPr lang="en-US" sz="6600" b="1" dirty="0">
                <a:solidFill>
                  <a:schemeClr val="dk1"/>
                </a:solidFill>
                <a:latin typeface="Calibri"/>
                <a:ea typeface="Calibri"/>
                <a:cs typeface="Calibri"/>
                <a:sym typeface="Calibri"/>
              </a:rPr>
              <a:t>Implementation</a:t>
            </a:r>
            <a:endParaRPr lang="en-US" sz="6600" b="1" dirty="0">
              <a:solidFill>
                <a:schemeClr val="dk1"/>
              </a:solidFill>
              <a:latin typeface="Calibri"/>
              <a:ea typeface="Calibri"/>
              <a:cs typeface="Calibri"/>
            </a:endParaRPr>
          </a:p>
        </p:txBody>
      </p:sp>
      <p:sp>
        <p:nvSpPr>
          <p:cNvPr id="8" name="Google Shape;86;p1">
            <a:extLst>
              <a:ext uri="{FF2B5EF4-FFF2-40B4-BE49-F238E27FC236}">
                <a16:creationId xmlns:a16="http://schemas.microsoft.com/office/drawing/2014/main" id="{67182A32-80EE-4D4C-A6B0-02525D200177}"/>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8CFFBD99-CF48-4A97-B488-92165E9A8A6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47200" y="195374"/>
            <a:ext cx="1676545" cy="16704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843200-1C4C-9FE8-0B59-D89C21F934A7}"/>
              </a:ext>
            </a:extLst>
          </p:cNvPr>
          <p:cNvSpPr txBox="1"/>
          <p:nvPr/>
        </p:nvSpPr>
        <p:spPr>
          <a:xfrm>
            <a:off x="2698011" y="557470"/>
            <a:ext cx="8859579" cy="2954655"/>
          </a:xfrm>
          <a:prstGeom prst="rect">
            <a:avLst/>
          </a:prstGeom>
          <a:noFill/>
        </p:spPr>
        <p:txBody>
          <a:bodyPr wrap="square">
            <a:spAutoFit/>
          </a:bodyPr>
          <a:lstStyle/>
          <a:p>
            <a:r>
              <a:rPr lang="en-US" sz="2800" b="1" dirty="0"/>
              <a:t>Assessment</a:t>
            </a:r>
            <a:r>
              <a:rPr lang="en-US" dirty="0"/>
              <a:t>:</a:t>
            </a:r>
          </a:p>
          <a:p>
            <a:endParaRPr lang="en-US" dirty="0"/>
          </a:p>
          <a:p>
            <a:r>
              <a:rPr lang="en-US" sz="2000" dirty="0"/>
              <a:t>In June, children in Year 1 will undertake the Phonic screening check. This consists of 40 words, 20 real words and 20 pseudo words. Children who do not pass the Phonic screening check in Year 1 will have the opportunity to retake this in Year 2 alongside tailored interventions. </a:t>
            </a:r>
          </a:p>
          <a:p>
            <a:endParaRPr lang="en-US" sz="2000" dirty="0"/>
          </a:p>
          <a:p>
            <a:r>
              <a:rPr lang="en-US" sz="2000" dirty="0"/>
              <a:t>Children within Key Stage 2 who did not pass the Phonic screening check in KS1 will receive tailored Phonics interventions 1-1 and/or in small groups.</a:t>
            </a:r>
            <a:endParaRPr lang="en-GB" sz="2000" dirty="0"/>
          </a:p>
        </p:txBody>
      </p:sp>
      <p:sp>
        <p:nvSpPr>
          <p:cNvPr id="7" name="Google Shape;86;p1">
            <a:extLst>
              <a:ext uri="{FF2B5EF4-FFF2-40B4-BE49-F238E27FC236}">
                <a16:creationId xmlns:a16="http://schemas.microsoft.com/office/drawing/2014/main" id="{8D793C13-ECEF-5279-17D4-3EEB1CC5C564}"/>
              </a:ext>
            </a:extLst>
          </p:cNvPr>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79037112-79F5-8F80-C91B-50CAB5802B78}"/>
              </a:ext>
            </a:extLst>
          </p:cNvPr>
          <p:cNvPicPr>
            <a:picLocks noChangeAspect="1"/>
          </p:cNvPicPr>
          <p:nvPr/>
        </p:nvPicPr>
        <p:blipFill>
          <a:blip r:embed="rId2"/>
          <a:stretch>
            <a:fillRect/>
          </a:stretch>
        </p:blipFill>
        <p:spPr>
          <a:xfrm>
            <a:off x="237905" y="128314"/>
            <a:ext cx="1676545" cy="1670449"/>
          </a:xfrm>
          <a:prstGeom prst="rect">
            <a:avLst/>
          </a:prstGeom>
        </p:spPr>
      </p:pic>
      <p:sp>
        <p:nvSpPr>
          <p:cNvPr id="11" name="Google Shape;88;p1">
            <a:extLst>
              <a:ext uri="{FF2B5EF4-FFF2-40B4-BE49-F238E27FC236}">
                <a16:creationId xmlns:a16="http://schemas.microsoft.com/office/drawing/2014/main" id="{BB697ABA-2498-8272-8B7D-69B0F5563C8E}"/>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0720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5D6AEDD5-4A69-EFB3-F1FB-BA9288634749}"/>
            </a:ext>
          </a:extLst>
        </p:cNvPr>
        <p:cNvGrpSpPr/>
        <p:nvPr/>
      </p:nvGrpSpPr>
      <p:grpSpPr>
        <a:xfrm>
          <a:off x="0" y="0"/>
          <a:ext cx="0" cy="0"/>
          <a:chOff x="0" y="0"/>
          <a:chExt cx="0" cy="0"/>
        </a:xfrm>
      </p:grpSpPr>
      <p:sp>
        <p:nvSpPr>
          <p:cNvPr id="145" name="Google Shape;145;p6">
            <a:extLst>
              <a:ext uri="{FF2B5EF4-FFF2-40B4-BE49-F238E27FC236}">
                <a16:creationId xmlns:a16="http://schemas.microsoft.com/office/drawing/2014/main" id="{E4D87FB0-31BC-E880-B026-AAA2C1E82889}"/>
              </a:ext>
            </a:extLst>
          </p:cNvPr>
          <p:cNvSpPr txBox="1">
            <a:spLocks noGrp="1"/>
          </p:cNvSpPr>
          <p:nvPr>
            <p:ph type="subTitle" idx="1"/>
          </p:nvPr>
        </p:nvSpPr>
        <p:spPr>
          <a:xfrm>
            <a:off x="2470047" y="392022"/>
            <a:ext cx="9310392" cy="6191657"/>
          </a:xfrm>
          <a:prstGeom prst="rect">
            <a:avLst/>
          </a:prstGeom>
          <a:noFill/>
          <a:ln>
            <a:noFill/>
          </a:ln>
        </p:spPr>
        <p:txBody>
          <a:bodyPr spcFirstLastPara="1" wrap="square" lIns="91425" tIns="45700" rIns="91425" bIns="45700" anchor="t" anchorCtr="0">
            <a:normAutofit/>
          </a:bodyPr>
          <a:lstStyle/>
          <a:p>
            <a:pPr marL="0" indent="0" algn="l">
              <a:spcBef>
                <a:spcPts val="0"/>
              </a:spcBef>
            </a:pPr>
            <a:endParaRPr lang="en-US" sz="2800" dirty="0"/>
          </a:p>
          <a:p>
            <a:pPr marL="0" indent="0" algn="l">
              <a:spcBef>
                <a:spcPts val="0"/>
              </a:spcBef>
            </a:pPr>
            <a:endParaRPr lang="en-US" dirty="0">
              <a:latin typeface="Sassoon Penpals Joined" panose="02000400000000000000" pitchFamily="50" charset="0"/>
            </a:endParaRPr>
          </a:p>
        </p:txBody>
      </p:sp>
      <p:sp>
        <p:nvSpPr>
          <p:cNvPr id="7" name="Google Shape;86;p1">
            <a:extLst>
              <a:ext uri="{FF2B5EF4-FFF2-40B4-BE49-F238E27FC236}">
                <a16:creationId xmlns:a16="http://schemas.microsoft.com/office/drawing/2014/main" id="{B92B58BD-870D-DFED-0F50-DA4537E93903}"/>
              </a:ext>
            </a:extLst>
          </p:cNvPr>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53D0427-BBE9-7085-CF0E-6B57E2B099C8}"/>
              </a:ext>
            </a:extLst>
          </p:cNvPr>
          <p:cNvPicPr>
            <a:picLocks noChangeAspect="1"/>
          </p:cNvPicPr>
          <p:nvPr/>
        </p:nvPicPr>
        <p:blipFill>
          <a:blip r:embed="rId3"/>
          <a:stretch>
            <a:fillRect/>
          </a:stretch>
        </p:blipFill>
        <p:spPr>
          <a:xfrm>
            <a:off x="237905" y="128314"/>
            <a:ext cx="1676545" cy="1670449"/>
          </a:xfrm>
          <a:prstGeom prst="rect">
            <a:avLst/>
          </a:prstGeom>
        </p:spPr>
      </p:pic>
      <p:sp>
        <p:nvSpPr>
          <p:cNvPr id="4" name="Google Shape;112;p3">
            <a:extLst>
              <a:ext uri="{FF2B5EF4-FFF2-40B4-BE49-F238E27FC236}">
                <a16:creationId xmlns:a16="http://schemas.microsoft.com/office/drawing/2014/main" id="{34C18C58-E8F9-91B1-F75D-04809D7F2196}"/>
              </a:ext>
            </a:extLst>
          </p:cNvPr>
          <p:cNvSpPr txBox="1">
            <a:spLocks/>
          </p:cNvSpPr>
          <p:nvPr/>
        </p:nvSpPr>
        <p:spPr>
          <a:xfrm>
            <a:off x="2390262" y="475023"/>
            <a:ext cx="9727676" cy="5731195"/>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dk1"/>
              </a:buClr>
              <a:buFont typeface="Arial"/>
              <a:buNone/>
            </a:pPr>
            <a:r>
              <a:rPr lang="en-US" sz="2800" b="1" dirty="0">
                <a:latin typeface="Calibri"/>
                <a:cs typeface="Calibri"/>
                <a:sym typeface="Arial"/>
              </a:rPr>
              <a:t>Example of the phonics screening check</a:t>
            </a:r>
            <a:endParaRPr lang="en-US" sz="2000" dirty="0">
              <a:cs typeface="Calibri" panose="020F0502020204030204"/>
            </a:endParaRPr>
          </a:p>
        </p:txBody>
      </p:sp>
      <p:pic>
        <p:nvPicPr>
          <p:cNvPr id="6" name="Picture 5" descr="A group of cartoon characters&#10;&#10;AI-generated content may be incorrect.">
            <a:extLst>
              <a:ext uri="{FF2B5EF4-FFF2-40B4-BE49-F238E27FC236}">
                <a16:creationId xmlns:a16="http://schemas.microsoft.com/office/drawing/2014/main" id="{87004BF2-BF6F-BF76-B650-7033A7EB0C13}"/>
              </a:ext>
            </a:extLst>
          </p:cNvPr>
          <p:cNvPicPr>
            <a:picLocks noChangeAspect="1"/>
          </p:cNvPicPr>
          <p:nvPr/>
        </p:nvPicPr>
        <p:blipFill>
          <a:blip r:embed="rId4"/>
          <a:srcRect t="1297"/>
          <a:stretch>
            <a:fillRect/>
          </a:stretch>
        </p:blipFill>
        <p:spPr>
          <a:xfrm>
            <a:off x="3026589" y="1275906"/>
            <a:ext cx="3353091" cy="5190071"/>
          </a:xfrm>
          <a:prstGeom prst="rect">
            <a:avLst/>
          </a:prstGeom>
        </p:spPr>
      </p:pic>
      <p:pic>
        <p:nvPicPr>
          <p:cNvPr id="10" name="Picture 9" descr="A screenshot of a cell phone&#10;&#10;AI-generated content may be incorrect.">
            <a:extLst>
              <a:ext uri="{FF2B5EF4-FFF2-40B4-BE49-F238E27FC236}">
                <a16:creationId xmlns:a16="http://schemas.microsoft.com/office/drawing/2014/main" id="{54EAFD74-20AB-93D4-A8CB-F30FF0B7376A}"/>
              </a:ext>
            </a:extLst>
          </p:cNvPr>
          <p:cNvPicPr>
            <a:picLocks noChangeAspect="1"/>
          </p:cNvPicPr>
          <p:nvPr/>
        </p:nvPicPr>
        <p:blipFill>
          <a:blip r:embed="rId5"/>
          <a:stretch>
            <a:fillRect/>
          </a:stretch>
        </p:blipFill>
        <p:spPr>
          <a:xfrm>
            <a:off x="7485055" y="1245825"/>
            <a:ext cx="3360711" cy="5220152"/>
          </a:xfrm>
          <a:prstGeom prst="rect">
            <a:avLst/>
          </a:prstGeom>
        </p:spPr>
      </p:pic>
      <p:sp>
        <p:nvSpPr>
          <p:cNvPr id="11" name="Google Shape;88;p1">
            <a:extLst>
              <a:ext uri="{FF2B5EF4-FFF2-40B4-BE49-F238E27FC236}">
                <a16:creationId xmlns:a16="http://schemas.microsoft.com/office/drawing/2014/main" id="{7E4C7696-CD49-3A8C-18EF-3F8741756E85}"/>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193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247200" y="181957"/>
            <a:ext cx="1676545" cy="1670449"/>
          </a:xfrm>
          <a:prstGeom prst="rect">
            <a:avLst/>
          </a:prstGeom>
        </p:spPr>
      </p:pic>
      <p:sp>
        <p:nvSpPr>
          <p:cNvPr id="5" name="TextBox 4">
            <a:extLst>
              <a:ext uri="{FF2B5EF4-FFF2-40B4-BE49-F238E27FC236}">
                <a16:creationId xmlns:a16="http://schemas.microsoft.com/office/drawing/2014/main" id="{749AD820-3E97-0FDB-D345-581ADD8FF814}"/>
              </a:ext>
            </a:extLst>
          </p:cNvPr>
          <p:cNvSpPr txBox="1"/>
          <p:nvPr/>
        </p:nvSpPr>
        <p:spPr>
          <a:xfrm>
            <a:off x="2698011" y="696455"/>
            <a:ext cx="8859579" cy="5324535"/>
          </a:xfrm>
          <a:prstGeom prst="rect">
            <a:avLst/>
          </a:prstGeom>
          <a:noFill/>
        </p:spPr>
        <p:txBody>
          <a:bodyPr wrap="square">
            <a:spAutoFit/>
          </a:bodyPr>
          <a:lstStyle/>
          <a:p>
            <a:r>
              <a:rPr lang="en-US" sz="3200" b="1" dirty="0"/>
              <a:t>Families</a:t>
            </a:r>
            <a:endParaRPr lang="en-US" sz="2800" b="1" dirty="0"/>
          </a:p>
          <a:p>
            <a:endParaRPr lang="en-US" sz="2800" dirty="0"/>
          </a:p>
          <a:p>
            <a:r>
              <a:rPr lang="en-US" sz="2800" dirty="0"/>
              <a:t>We ensure information is shared with families so that they are well-informed as to how they can effectively support their child with reading and spelling at home. This is offered through workshops, information sessions, newsletters and online resources.</a:t>
            </a:r>
          </a:p>
          <a:p>
            <a:endParaRPr lang="en-US" sz="2800" dirty="0"/>
          </a:p>
          <a:p>
            <a:endParaRPr lang="en-US" sz="2800" dirty="0"/>
          </a:p>
          <a:p>
            <a:r>
              <a:rPr lang="en-US" sz="2800" dirty="0"/>
              <a:t>Through our rigorous assessment of pupils, we ensure that pupils are provided with appropriate books to take home for reading</a:t>
            </a:r>
            <a:r>
              <a:rPr lang="en-US" dirty="0"/>
              <a:t>.</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593910" y="181957"/>
            <a:ext cx="9403440" cy="6186309"/>
          </a:xfrm>
          <a:prstGeom prst="rect">
            <a:avLst/>
          </a:prstGeom>
        </p:spPr>
        <p:txBody>
          <a:bodyPr wrap="square">
            <a:spAutoFit/>
          </a:bodyPr>
          <a:lstStyle/>
          <a:p>
            <a:r>
              <a:rPr lang="en-GB" sz="3200" b="1" dirty="0"/>
              <a:t>Keep-up and Catch-up</a:t>
            </a:r>
          </a:p>
          <a:p>
            <a:endParaRPr lang="en-GB" sz="2800" b="1" dirty="0"/>
          </a:p>
          <a:p>
            <a:r>
              <a:rPr lang="en-US" sz="2800" dirty="0"/>
              <a:t>We ensure interventions are properly resourced, delivered and evaluated to achieve their aim of helping students catch up and keep up with their learning.</a:t>
            </a:r>
          </a:p>
          <a:p>
            <a:endParaRPr lang="en-US" sz="2800" dirty="0"/>
          </a:p>
          <a:p>
            <a:r>
              <a:rPr lang="en-US" sz="2800" b="1" dirty="0"/>
              <a:t>Keep-up</a:t>
            </a:r>
            <a:r>
              <a:rPr lang="en-US" sz="2800" dirty="0"/>
              <a:t> interventions are used to repeat the content of the main lesson, working on those elements the children need more practice with. </a:t>
            </a:r>
          </a:p>
          <a:p>
            <a:endParaRPr lang="en-US" sz="2800" b="1" dirty="0">
              <a:latin typeface="Sassoon Penpals Joined" panose="02000400000000000000" pitchFamily="50" charset="0"/>
            </a:endParaRPr>
          </a:p>
          <a:p>
            <a:r>
              <a:rPr lang="en-US" sz="2800" b="1" dirty="0"/>
              <a:t>Catch-up</a:t>
            </a:r>
            <a:r>
              <a:rPr lang="en-US" sz="2800" dirty="0"/>
              <a:t> interventions are used for students who, for whatever reason, have gaps in their learning. They involve identifying and working on any gaps in students’ skills, code knowledge or conceptual understanding.</a:t>
            </a:r>
            <a:endParaRPr lang="en-GB" sz="2800" b="1" dirty="0">
              <a:latin typeface="Sassoon Penpals Joined" panose="02000400000000000000" pitchFamily="50" charset="0"/>
            </a:endParaRPr>
          </a:p>
        </p:txBody>
      </p:sp>
      <p:pic>
        <p:nvPicPr>
          <p:cNvPr id="3" name="Picture 2"/>
          <p:cNvPicPr>
            <a:picLocks noChangeAspect="1"/>
          </p:cNvPicPr>
          <p:nvPr/>
        </p:nvPicPr>
        <p:blipFill>
          <a:blip r:embed="rId3"/>
          <a:stretch>
            <a:fillRect/>
          </a:stretch>
        </p:blipFill>
        <p:spPr>
          <a:xfrm>
            <a:off x="344141" y="173501"/>
            <a:ext cx="1676545" cy="1670449"/>
          </a:xfrm>
          <a:prstGeom prst="rect">
            <a:avLst/>
          </a:prstGeom>
        </p:spPr>
      </p:pic>
    </p:spTree>
    <p:extLst>
      <p:ext uri="{BB962C8B-B14F-4D97-AF65-F5344CB8AC3E}">
        <p14:creationId xmlns:p14="http://schemas.microsoft.com/office/powerpoint/2010/main" val="1531205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593910" y="181957"/>
            <a:ext cx="9403440" cy="6532558"/>
          </a:xfrm>
          <a:prstGeom prst="rect">
            <a:avLst/>
          </a:prstGeom>
        </p:spPr>
        <p:txBody>
          <a:bodyPr wrap="square">
            <a:spAutoFit/>
          </a:bodyPr>
          <a:lstStyle/>
          <a:p>
            <a:r>
              <a:rPr lang="en-GB" sz="2800" b="1" dirty="0"/>
              <a:t>Resources and Staff Development</a:t>
            </a:r>
          </a:p>
          <a:p>
            <a:endParaRPr lang="en-GB" sz="2400" b="1" dirty="0"/>
          </a:p>
          <a:p>
            <a:r>
              <a:rPr lang="en-US" sz="2400" dirty="0"/>
              <a:t>Staff involved in teaching and supporting Sounds-Write have been given access to training and develop their Sounds-Write practice through ongoing professional development. They also have ongoing access to the Sounds-Write Practitioners’ Portal which contains professional development videos and webinars to enhance their practice. </a:t>
            </a:r>
          </a:p>
          <a:p>
            <a:endParaRPr lang="en-US" sz="2400" dirty="0"/>
          </a:p>
          <a:p>
            <a:endParaRPr lang="en-US" sz="2400" dirty="0"/>
          </a:p>
          <a:p>
            <a:endParaRPr lang="en-US" sz="2400" dirty="0"/>
          </a:p>
          <a:p>
            <a:endParaRPr lang="en-US" sz="2400" dirty="0"/>
          </a:p>
          <a:p>
            <a:endParaRPr lang="en-US" sz="2400" dirty="0"/>
          </a:p>
          <a:p>
            <a:r>
              <a:rPr lang="en-US" sz="2400" dirty="0"/>
              <a:t>Staff have a clear understanding of the planning, implementation, resources and assessment required and are regularly supported and monitored to develop their practice and use Sounds-Write with fidelity and confidence. </a:t>
            </a:r>
            <a:endParaRPr lang="en-GB" sz="2400" b="1" dirty="0"/>
          </a:p>
          <a:p>
            <a:endParaRPr lang="en-GB" sz="1050" dirty="0"/>
          </a:p>
          <a:p>
            <a:r>
              <a:rPr lang="en-GB" sz="1400" dirty="0"/>
              <a:t> </a:t>
            </a:r>
            <a:r>
              <a:rPr lang="en-GB" sz="2000" b="1" dirty="0"/>
              <a:t> </a:t>
            </a:r>
          </a:p>
        </p:txBody>
      </p:sp>
      <p:pic>
        <p:nvPicPr>
          <p:cNvPr id="4" name="Picture 3"/>
          <p:cNvPicPr>
            <a:picLocks noChangeAspect="1"/>
          </p:cNvPicPr>
          <p:nvPr/>
        </p:nvPicPr>
        <p:blipFill>
          <a:blip r:embed="rId3"/>
          <a:stretch>
            <a:fillRect/>
          </a:stretch>
        </p:blipFill>
        <p:spPr>
          <a:xfrm>
            <a:off x="247200" y="181957"/>
            <a:ext cx="1676545" cy="1670449"/>
          </a:xfrm>
          <a:prstGeom prst="rect">
            <a:avLst/>
          </a:prstGeom>
        </p:spPr>
      </p:pic>
      <p:pic>
        <p:nvPicPr>
          <p:cNvPr id="12" name="Picture 11" descr="A group of people holding books&#10;&#10;AI-generated content may be incorrect.">
            <a:extLst>
              <a:ext uri="{FF2B5EF4-FFF2-40B4-BE49-F238E27FC236}">
                <a16:creationId xmlns:a16="http://schemas.microsoft.com/office/drawing/2014/main" id="{B2ABBE25-768B-84E2-5341-280B13D2FF11}"/>
              </a:ext>
            </a:extLst>
          </p:cNvPr>
          <p:cNvPicPr>
            <a:picLocks noChangeAspect="1"/>
          </p:cNvPicPr>
          <p:nvPr/>
        </p:nvPicPr>
        <p:blipFill>
          <a:blip r:embed="rId4"/>
          <a:stretch>
            <a:fillRect/>
          </a:stretch>
        </p:blipFill>
        <p:spPr>
          <a:xfrm>
            <a:off x="4920924" y="2888690"/>
            <a:ext cx="4115157" cy="1600339"/>
          </a:xfrm>
          <a:prstGeom prst="rect">
            <a:avLst/>
          </a:prstGeom>
        </p:spPr>
      </p:pic>
    </p:spTree>
    <p:extLst>
      <p:ext uri="{BB962C8B-B14F-4D97-AF65-F5344CB8AC3E}">
        <p14:creationId xmlns:p14="http://schemas.microsoft.com/office/powerpoint/2010/main" val="255789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43CB5564-BB28-DA81-F21D-6FD018043908}"/>
            </a:ext>
          </a:extLst>
        </p:cNvPr>
        <p:cNvGrpSpPr/>
        <p:nvPr/>
      </p:nvGrpSpPr>
      <p:grpSpPr>
        <a:xfrm>
          <a:off x="0" y="0"/>
          <a:ext cx="0" cy="0"/>
          <a:chOff x="0" y="0"/>
          <a:chExt cx="0" cy="0"/>
        </a:xfrm>
      </p:grpSpPr>
      <p:sp>
        <p:nvSpPr>
          <p:cNvPr id="7" name="Google Shape;86;p1">
            <a:extLst>
              <a:ext uri="{FF2B5EF4-FFF2-40B4-BE49-F238E27FC236}">
                <a16:creationId xmlns:a16="http://schemas.microsoft.com/office/drawing/2014/main" id="{2679B260-6D24-787E-7608-0DA8F96B3FCE}"/>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18AFA848-4930-A7FF-E344-66B428D2B4C1}"/>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58A188F6-8C07-50F6-3D68-2619F10C5132}"/>
              </a:ext>
            </a:extLst>
          </p:cNvPr>
          <p:cNvSpPr/>
          <p:nvPr/>
        </p:nvSpPr>
        <p:spPr>
          <a:xfrm>
            <a:off x="2593910" y="181957"/>
            <a:ext cx="9403440" cy="992579"/>
          </a:xfrm>
          <a:prstGeom prst="rect">
            <a:avLst/>
          </a:prstGeom>
        </p:spPr>
        <p:txBody>
          <a:bodyPr wrap="square">
            <a:spAutoFit/>
          </a:bodyPr>
          <a:lstStyle/>
          <a:p>
            <a:r>
              <a:rPr lang="en-US" sz="2800" b="1" dirty="0"/>
              <a:t>Lesson sequence</a:t>
            </a:r>
            <a:endParaRPr lang="en-GB" sz="2400" b="1" dirty="0"/>
          </a:p>
          <a:p>
            <a:endParaRPr lang="en-GB" sz="1050" dirty="0"/>
          </a:p>
          <a:p>
            <a:r>
              <a:rPr lang="en-GB" sz="1400" dirty="0"/>
              <a:t> </a:t>
            </a:r>
            <a:r>
              <a:rPr lang="en-GB" sz="2000" b="1" dirty="0"/>
              <a:t> </a:t>
            </a:r>
          </a:p>
        </p:txBody>
      </p:sp>
      <p:pic>
        <p:nvPicPr>
          <p:cNvPr id="4" name="Picture 3">
            <a:extLst>
              <a:ext uri="{FF2B5EF4-FFF2-40B4-BE49-F238E27FC236}">
                <a16:creationId xmlns:a16="http://schemas.microsoft.com/office/drawing/2014/main" id="{FB30813D-8ED6-050E-0DB8-05143860FF89}"/>
              </a:ext>
            </a:extLst>
          </p:cNvPr>
          <p:cNvPicPr>
            <a:picLocks noChangeAspect="1"/>
          </p:cNvPicPr>
          <p:nvPr/>
        </p:nvPicPr>
        <p:blipFill>
          <a:blip r:embed="rId3"/>
          <a:stretch>
            <a:fillRect/>
          </a:stretch>
        </p:blipFill>
        <p:spPr>
          <a:xfrm>
            <a:off x="247200" y="181957"/>
            <a:ext cx="1676545" cy="1670449"/>
          </a:xfrm>
          <a:prstGeom prst="rect">
            <a:avLst/>
          </a:prstGeom>
        </p:spPr>
      </p:pic>
      <p:pic>
        <p:nvPicPr>
          <p:cNvPr id="5" name="Picture 4" descr="A white sheet with black text&#10;&#10;AI-generated content may be incorrect.">
            <a:extLst>
              <a:ext uri="{FF2B5EF4-FFF2-40B4-BE49-F238E27FC236}">
                <a16:creationId xmlns:a16="http://schemas.microsoft.com/office/drawing/2014/main" id="{8A8C0138-7684-3EBB-CD10-3ACA02FD3690}"/>
              </a:ext>
            </a:extLst>
          </p:cNvPr>
          <p:cNvPicPr>
            <a:picLocks noChangeAspect="1"/>
          </p:cNvPicPr>
          <p:nvPr/>
        </p:nvPicPr>
        <p:blipFill>
          <a:blip r:embed="rId4"/>
          <a:stretch>
            <a:fillRect/>
          </a:stretch>
        </p:blipFill>
        <p:spPr>
          <a:xfrm>
            <a:off x="3303282" y="966585"/>
            <a:ext cx="7645181" cy="5370419"/>
          </a:xfrm>
          <a:prstGeom prst="rect">
            <a:avLst/>
          </a:prstGeom>
        </p:spPr>
      </p:pic>
    </p:spTree>
    <p:extLst>
      <p:ext uri="{BB962C8B-B14F-4D97-AF65-F5344CB8AC3E}">
        <p14:creationId xmlns:p14="http://schemas.microsoft.com/office/powerpoint/2010/main" val="1461209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046A31D4-C0EB-1E3B-7448-EFD92D88D166}"/>
            </a:ext>
          </a:extLst>
        </p:cNvPr>
        <p:cNvGrpSpPr/>
        <p:nvPr/>
      </p:nvGrpSpPr>
      <p:grpSpPr>
        <a:xfrm>
          <a:off x="0" y="0"/>
          <a:ext cx="0" cy="0"/>
          <a:chOff x="0" y="0"/>
          <a:chExt cx="0" cy="0"/>
        </a:xfrm>
      </p:grpSpPr>
      <p:sp>
        <p:nvSpPr>
          <p:cNvPr id="7" name="Google Shape;86;p1">
            <a:extLst>
              <a:ext uri="{FF2B5EF4-FFF2-40B4-BE49-F238E27FC236}">
                <a16:creationId xmlns:a16="http://schemas.microsoft.com/office/drawing/2014/main" id="{183608E0-F3E6-66F8-B470-C4B57F595B30}"/>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D47C1E76-F2ED-8EFF-673E-30247248D17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354845D4-5B1B-260D-F5DF-A17DE63A054E}"/>
              </a:ext>
            </a:extLst>
          </p:cNvPr>
          <p:cNvSpPr/>
          <p:nvPr/>
        </p:nvSpPr>
        <p:spPr>
          <a:xfrm>
            <a:off x="2593910" y="181957"/>
            <a:ext cx="9403440" cy="992579"/>
          </a:xfrm>
          <a:prstGeom prst="rect">
            <a:avLst/>
          </a:prstGeom>
        </p:spPr>
        <p:txBody>
          <a:bodyPr wrap="square">
            <a:spAutoFit/>
          </a:bodyPr>
          <a:lstStyle/>
          <a:p>
            <a:r>
              <a:rPr lang="en-US" sz="2800" b="1" dirty="0"/>
              <a:t>Teaching through errors</a:t>
            </a:r>
            <a:endParaRPr lang="en-GB" sz="2400" b="1" dirty="0"/>
          </a:p>
          <a:p>
            <a:endParaRPr lang="en-GB" sz="1050" dirty="0"/>
          </a:p>
          <a:p>
            <a:r>
              <a:rPr lang="en-GB" sz="1400" dirty="0"/>
              <a:t> </a:t>
            </a:r>
            <a:r>
              <a:rPr lang="en-GB" sz="2000" b="1" dirty="0"/>
              <a:t> </a:t>
            </a:r>
          </a:p>
        </p:txBody>
      </p:sp>
      <p:pic>
        <p:nvPicPr>
          <p:cNvPr id="4" name="Picture 3">
            <a:extLst>
              <a:ext uri="{FF2B5EF4-FFF2-40B4-BE49-F238E27FC236}">
                <a16:creationId xmlns:a16="http://schemas.microsoft.com/office/drawing/2014/main" id="{E0168C6B-5F31-318B-F368-1378EE533C21}"/>
              </a:ext>
            </a:extLst>
          </p:cNvPr>
          <p:cNvPicPr>
            <a:picLocks noChangeAspect="1"/>
          </p:cNvPicPr>
          <p:nvPr/>
        </p:nvPicPr>
        <p:blipFill>
          <a:blip r:embed="rId3"/>
          <a:stretch>
            <a:fillRect/>
          </a:stretch>
        </p:blipFill>
        <p:spPr>
          <a:xfrm>
            <a:off x="247200" y="181957"/>
            <a:ext cx="1676545" cy="1670449"/>
          </a:xfrm>
          <a:prstGeom prst="rect">
            <a:avLst/>
          </a:prstGeom>
        </p:spPr>
      </p:pic>
      <p:sp>
        <p:nvSpPr>
          <p:cNvPr id="6" name="TextBox 5">
            <a:extLst>
              <a:ext uri="{FF2B5EF4-FFF2-40B4-BE49-F238E27FC236}">
                <a16:creationId xmlns:a16="http://schemas.microsoft.com/office/drawing/2014/main" id="{5163D0CA-2122-29FD-76DE-90B2D97A2BC6}"/>
              </a:ext>
            </a:extLst>
          </p:cNvPr>
          <p:cNvSpPr txBox="1"/>
          <p:nvPr/>
        </p:nvSpPr>
        <p:spPr>
          <a:xfrm>
            <a:off x="2593910" y="802396"/>
            <a:ext cx="8432053" cy="3539430"/>
          </a:xfrm>
          <a:prstGeom prst="rect">
            <a:avLst/>
          </a:prstGeom>
          <a:noFill/>
        </p:spPr>
        <p:txBody>
          <a:bodyPr wrap="square">
            <a:spAutoFit/>
          </a:bodyPr>
          <a:lstStyle/>
          <a:p>
            <a:r>
              <a:rPr lang="en-US" sz="2800" dirty="0"/>
              <a:t>Within our daily Sounds-Write lessons errors are used as an important learning opportunity. Practitioners are trained in and use the Sounds-Write Teaching Through Errors scripting, to ensure consistency during phonics sessions and when listening to children read. Teaching Through Errors is covered in detail during initial training and staff are provided with scripting in their Sounds-Write manuals. </a:t>
            </a:r>
            <a:endParaRPr lang="en-GB" sz="2800" dirty="0"/>
          </a:p>
        </p:txBody>
      </p:sp>
      <p:pic>
        <p:nvPicPr>
          <p:cNvPr id="10" name="Picture 9" descr="A white rectangular sign with black text&#10;&#10;AI-generated content may be incorrect.">
            <a:extLst>
              <a:ext uri="{FF2B5EF4-FFF2-40B4-BE49-F238E27FC236}">
                <a16:creationId xmlns:a16="http://schemas.microsoft.com/office/drawing/2014/main" id="{37B3102B-CC26-F786-A6A6-A0210C5AECCA}"/>
              </a:ext>
            </a:extLst>
          </p:cNvPr>
          <p:cNvPicPr>
            <a:picLocks noChangeAspect="1"/>
          </p:cNvPicPr>
          <p:nvPr/>
        </p:nvPicPr>
        <p:blipFill>
          <a:blip r:embed="rId4"/>
          <a:stretch>
            <a:fillRect/>
          </a:stretch>
        </p:blipFill>
        <p:spPr>
          <a:xfrm>
            <a:off x="4576547" y="4493781"/>
            <a:ext cx="5130977" cy="2182262"/>
          </a:xfrm>
          <a:prstGeom prst="rect">
            <a:avLst/>
          </a:prstGeom>
        </p:spPr>
      </p:pic>
    </p:spTree>
    <p:extLst>
      <p:ext uri="{BB962C8B-B14F-4D97-AF65-F5344CB8AC3E}">
        <p14:creationId xmlns:p14="http://schemas.microsoft.com/office/powerpoint/2010/main" val="421829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0A6A4718-15F3-10F0-B5F0-0A7C23943C07}"/>
            </a:ext>
          </a:extLst>
        </p:cNvPr>
        <p:cNvGrpSpPr/>
        <p:nvPr/>
      </p:nvGrpSpPr>
      <p:grpSpPr>
        <a:xfrm>
          <a:off x="0" y="0"/>
          <a:ext cx="0" cy="0"/>
          <a:chOff x="0" y="0"/>
          <a:chExt cx="0" cy="0"/>
        </a:xfrm>
      </p:grpSpPr>
      <p:sp>
        <p:nvSpPr>
          <p:cNvPr id="7" name="Google Shape;86;p1">
            <a:extLst>
              <a:ext uri="{FF2B5EF4-FFF2-40B4-BE49-F238E27FC236}">
                <a16:creationId xmlns:a16="http://schemas.microsoft.com/office/drawing/2014/main" id="{2023F816-7B6D-6B6A-6572-0FBD390877A1}"/>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9A2F1652-C3EA-533D-1439-BA51A3364A6E}"/>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CFCE1564-BDAB-F3FB-9904-CB4967E8C039}"/>
              </a:ext>
            </a:extLst>
          </p:cNvPr>
          <p:cNvSpPr/>
          <p:nvPr/>
        </p:nvSpPr>
        <p:spPr>
          <a:xfrm>
            <a:off x="2593910" y="181957"/>
            <a:ext cx="9403440" cy="992579"/>
          </a:xfrm>
          <a:prstGeom prst="rect">
            <a:avLst/>
          </a:prstGeom>
        </p:spPr>
        <p:txBody>
          <a:bodyPr wrap="square">
            <a:spAutoFit/>
          </a:bodyPr>
          <a:lstStyle/>
          <a:p>
            <a:r>
              <a:rPr lang="en-US" sz="2800" b="1" dirty="0"/>
              <a:t>Connection to prior learning</a:t>
            </a:r>
            <a:endParaRPr lang="en-GB" sz="2400" b="1" dirty="0"/>
          </a:p>
          <a:p>
            <a:endParaRPr lang="en-GB" sz="1050" dirty="0"/>
          </a:p>
          <a:p>
            <a:r>
              <a:rPr lang="en-GB" sz="1400" dirty="0"/>
              <a:t> </a:t>
            </a:r>
            <a:r>
              <a:rPr lang="en-GB" sz="2000" b="1" dirty="0"/>
              <a:t> </a:t>
            </a:r>
          </a:p>
        </p:txBody>
      </p:sp>
      <p:pic>
        <p:nvPicPr>
          <p:cNvPr id="4" name="Picture 3">
            <a:extLst>
              <a:ext uri="{FF2B5EF4-FFF2-40B4-BE49-F238E27FC236}">
                <a16:creationId xmlns:a16="http://schemas.microsoft.com/office/drawing/2014/main" id="{01C12B9B-5244-B20F-402E-C7FFA0B7A1C6}"/>
              </a:ext>
            </a:extLst>
          </p:cNvPr>
          <p:cNvPicPr>
            <a:picLocks noChangeAspect="1"/>
          </p:cNvPicPr>
          <p:nvPr/>
        </p:nvPicPr>
        <p:blipFill>
          <a:blip r:embed="rId3"/>
          <a:stretch>
            <a:fillRect/>
          </a:stretch>
        </p:blipFill>
        <p:spPr>
          <a:xfrm>
            <a:off x="247200" y="181957"/>
            <a:ext cx="1676545" cy="1670449"/>
          </a:xfrm>
          <a:prstGeom prst="rect">
            <a:avLst/>
          </a:prstGeom>
        </p:spPr>
      </p:pic>
      <p:pic>
        <p:nvPicPr>
          <p:cNvPr id="6" name="Picture 5" descr="A group of children's books&#10;&#10;AI-generated content may be incorrect.">
            <a:extLst>
              <a:ext uri="{FF2B5EF4-FFF2-40B4-BE49-F238E27FC236}">
                <a16:creationId xmlns:a16="http://schemas.microsoft.com/office/drawing/2014/main" id="{8DA4E426-8D6B-50FC-244A-6133EF8B9836}"/>
              </a:ext>
            </a:extLst>
          </p:cNvPr>
          <p:cNvPicPr>
            <a:picLocks noChangeAspect="1"/>
          </p:cNvPicPr>
          <p:nvPr/>
        </p:nvPicPr>
        <p:blipFill>
          <a:blip r:embed="rId4"/>
          <a:stretch>
            <a:fillRect/>
          </a:stretch>
        </p:blipFill>
        <p:spPr>
          <a:xfrm>
            <a:off x="2593910" y="3866998"/>
            <a:ext cx="9157109" cy="2331784"/>
          </a:xfrm>
          <a:prstGeom prst="rect">
            <a:avLst/>
          </a:prstGeom>
        </p:spPr>
      </p:pic>
      <p:sp>
        <p:nvSpPr>
          <p:cNvPr id="10" name="TextBox 9">
            <a:extLst>
              <a:ext uri="{FF2B5EF4-FFF2-40B4-BE49-F238E27FC236}">
                <a16:creationId xmlns:a16="http://schemas.microsoft.com/office/drawing/2014/main" id="{6B928016-F19A-8D06-1FD8-869BA67C35D9}"/>
              </a:ext>
            </a:extLst>
          </p:cNvPr>
          <p:cNvSpPr txBox="1"/>
          <p:nvPr/>
        </p:nvSpPr>
        <p:spPr>
          <a:xfrm>
            <a:off x="2593910" y="1017181"/>
            <a:ext cx="8508704" cy="2677656"/>
          </a:xfrm>
          <a:prstGeom prst="rect">
            <a:avLst/>
          </a:prstGeom>
          <a:noFill/>
        </p:spPr>
        <p:txBody>
          <a:bodyPr wrap="square">
            <a:spAutoFit/>
          </a:bodyPr>
          <a:lstStyle/>
          <a:p>
            <a:r>
              <a:rPr lang="en-US" sz="2400" dirty="0"/>
              <a:t>The decodable books that children bring home are from at least one unit behind what children are currently learning in their phonics lessons and are often books they have already read in school with guidance from their teacher.</a:t>
            </a:r>
          </a:p>
          <a:p>
            <a:endParaRPr lang="en-US" sz="2400" dirty="0"/>
          </a:p>
          <a:p>
            <a:r>
              <a:rPr lang="en-US" sz="2400" dirty="0"/>
              <a:t>Through this children are encouraged to consolidate their learning at home and increase their fluency.</a:t>
            </a:r>
            <a:endParaRPr lang="en-GB" sz="2400" dirty="0"/>
          </a:p>
        </p:txBody>
      </p:sp>
    </p:spTree>
    <p:extLst>
      <p:ext uri="{BB962C8B-B14F-4D97-AF65-F5344CB8AC3E}">
        <p14:creationId xmlns:p14="http://schemas.microsoft.com/office/powerpoint/2010/main" val="245923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2"/>
          <p:cNvSpPr txBox="1">
            <a:spLocks noGrp="1"/>
          </p:cNvSpPr>
          <p:nvPr>
            <p:ph type="ctrTitle"/>
          </p:nvPr>
        </p:nvSpPr>
        <p:spPr>
          <a:xfrm>
            <a:off x="2623324" y="121369"/>
            <a:ext cx="8971472" cy="2374963"/>
          </a:xfrm>
          <a:prstGeom prst="rect">
            <a:avLst/>
          </a:prstGeom>
          <a:noFill/>
          <a:ln>
            <a:noFill/>
          </a:ln>
        </p:spPr>
        <p:txBody>
          <a:bodyPr spcFirstLastPara="1" wrap="square" lIns="91425" tIns="45700" rIns="91425" bIns="45700" anchor="b" anchorCtr="0">
            <a:normAutofit fontScale="90000"/>
          </a:bodyPr>
          <a:lstStyle/>
          <a:p>
            <a:pPr>
              <a:spcBef>
                <a:spcPts val="0"/>
              </a:spcBef>
            </a:pPr>
            <a:r>
              <a:rPr lang="en-US" sz="6700" b="1" dirty="0">
                <a:latin typeface="Calibri"/>
                <a:cs typeface="Calibri"/>
              </a:rPr>
              <a:t>Phonics</a:t>
            </a:r>
            <a:br>
              <a:rPr lang="en-US" sz="4400" b="1" dirty="0">
                <a:latin typeface="Calibri"/>
                <a:cs typeface="Calibri"/>
              </a:rPr>
            </a:br>
            <a:br>
              <a:rPr lang="en-US" sz="4400" b="1" dirty="0">
                <a:latin typeface="Calibri"/>
                <a:cs typeface="Calibri"/>
              </a:rPr>
            </a:br>
            <a:r>
              <a:rPr lang="en-US" b="1" dirty="0">
                <a:latin typeface="Calibri"/>
                <a:cs typeface="Calibri"/>
              </a:rPr>
              <a:t>Why is phonics important</a:t>
            </a:r>
            <a:r>
              <a:rPr lang="en-US" dirty="0">
                <a:latin typeface="Calibri"/>
                <a:cs typeface="Calibri"/>
              </a:rPr>
              <a:t>?</a:t>
            </a:r>
          </a:p>
        </p:txBody>
      </p:sp>
      <p:sp>
        <p:nvSpPr>
          <p:cNvPr id="101" name="Google Shape;101;p2"/>
          <p:cNvSpPr txBox="1">
            <a:spLocks noGrp="1"/>
          </p:cNvSpPr>
          <p:nvPr>
            <p:ph type="subTitle" idx="1"/>
          </p:nvPr>
        </p:nvSpPr>
        <p:spPr>
          <a:xfrm>
            <a:off x="2511122" y="2496332"/>
            <a:ext cx="9554805" cy="3995082"/>
          </a:xfrm>
          <a:prstGeom prst="rect">
            <a:avLst/>
          </a:prstGeom>
          <a:noFill/>
          <a:ln>
            <a:noFill/>
          </a:ln>
        </p:spPr>
        <p:txBody>
          <a:bodyPr spcFirstLastPara="1" wrap="square" lIns="91425" tIns="45700" rIns="91425" bIns="45700" anchor="t" anchorCtr="0">
            <a:noAutofit/>
          </a:bodyPr>
          <a:lstStyle/>
          <a:p>
            <a:pPr algn="l"/>
            <a:r>
              <a:rPr lang="en-GB" dirty="0"/>
              <a:t>At Wells Hall Primary, we believe that all pupils deserve a high quality systematic, synthetic phonics programme that will enable them to rapidly learn sounds and the letters they need to represent them. We use a speech-to-print approach, starting with what children learn naturally, the sounds of their language and how to represent these sounds in writing. Our phonics scheme provides a conceptual framework that helps pupils make sense of the relationship between the sounds of the English language and our writing system. This learning is consolidated daily and children are given regular practice in decoding, blending and manipulating phonemes. We ensure pupils are provided with books that closely match their increasing knowledge of phonics. </a:t>
            </a:r>
            <a:endParaRPr lang="en-US" dirty="0">
              <a:latin typeface="Calibri"/>
              <a:ea typeface="+mn-lt"/>
              <a:cs typeface="+mn-lt"/>
            </a:endParaRPr>
          </a:p>
        </p:txBody>
      </p:sp>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37905" y="256627"/>
            <a:ext cx="1676545" cy="16704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C5C353E9-7B23-4681-F68C-516ED3761DD4}"/>
            </a:ext>
          </a:extLst>
        </p:cNvPr>
        <p:cNvGrpSpPr/>
        <p:nvPr/>
      </p:nvGrpSpPr>
      <p:grpSpPr>
        <a:xfrm>
          <a:off x="0" y="0"/>
          <a:ext cx="0" cy="0"/>
          <a:chOff x="0" y="0"/>
          <a:chExt cx="0" cy="0"/>
        </a:xfrm>
      </p:grpSpPr>
      <p:sp>
        <p:nvSpPr>
          <p:cNvPr id="7" name="Google Shape;86;p1">
            <a:extLst>
              <a:ext uri="{FF2B5EF4-FFF2-40B4-BE49-F238E27FC236}">
                <a16:creationId xmlns:a16="http://schemas.microsoft.com/office/drawing/2014/main" id="{26105B27-CA2C-D437-7A91-65ADE97FD732}"/>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624825D5-2588-7B61-CA19-C05AEA522AFA}"/>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2A4EA946-3666-C6F3-6E78-67E7B1CF8B1C}"/>
              </a:ext>
            </a:extLst>
          </p:cNvPr>
          <p:cNvSpPr/>
          <p:nvPr/>
        </p:nvSpPr>
        <p:spPr>
          <a:xfrm>
            <a:off x="2593910" y="181957"/>
            <a:ext cx="9403440" cy="992579"/>
          </a:xfrm>
          <a:prstGeom prst="rect">
            <a:avLst/>
          </a:prstGeom>
        </p:spPr>
        <p:txBody>
          <a:bodyPr wrap="square">
            <a:spAutoFit/>
          </a:bodyPr>
          <a:lstStyle/>
          <a:p>
            <a:r>
              <a:rPr lang="en-US" sz="2800" b="1" dirty="0"/>
              <a:t>Adaptive teaching</a:t>
            </a:r>
            <a:endParaRPr lang="en-GB" sz="2400" b="1" dirty="0"/>
          </a:p>
          <a:p>
            <a:endParaRPr lang="en-GB" sz="1050" dirty="0"/>
          </a:p>
          <a:p>
            <a:r>
              <a:rPr lang="en-GB" sz="1400" dirty="0"/>
              <a:t> </a:t>
            </a:r>
            <a:r>
              <a:rPr lang="en-GB" sz="2000" b="1" dirty="0"/>
              <a:t> </a:t>
            </a:r>
          </a:p>
        </p:txBody>
      </p:sp>
      <p:pic>
        <p:nvPicPr>
          <p:cNvPr id="4" name="Picture 3">
            <a:extLst>
              <a:ext uri="{FF2B5EF4-FFF2-40B4-BE49-F238E27FC236}">
                <a16:creationId xmlns:a16="http://schemas.microsoft.com/office/drawing/2014/main" id="{B8128714-586F-2980-1D93-7F598D71314D}"/>
              </a:ext>
            </a:extLst>
          </p:cNvPr>
          <p:cNvPicPr>
            <a:picLocks noChangeAspect="1"/>
          </p:cNvPicPr>
          <p:nvPr/>
        </p:nvPicPr>
        <p:blipFill>
          <a:blip r:embed="rId3"/>
          <a:stretch>
            <a:fillRect/>
          </a:stretch>
        </p:blipFill>
        <p:spPr>
          <a:xfrm>
            <a:off x="247200" y="181957"/>
            <a:ext cx="1676545" cy="1670449"/>
          </a:xfrm>
          <a:prstGeom prst="rect">
            <a:avLst/>
          </a:prstGeom>
        </p:spPr>
      </p:pic>
      <p:sp>
        <p:nvSpPr>
          <p:cNvPr id="10" name="TextBox 9">
            <a:extLst>
              <a:ext uri="{FF2B5EF4-FFF2-40B4-BE49-F238E27FC236}">
                <a16:creationId xmlns:a16="http://schemas.microsoft.com/office/drawing/2014/main" id="{451D8E0A-D9B4-A401-06B7-32F9AB7B9C0A}"/>
              </a:ext>
            </a:extLst>
          </p:cNvPr>
          <p:cNvSpPr txBox="1"/>
          <p:nvPr/>
        </p:nvSpPr>
        <p:spPr>
          <a:xfrm>
            <a:off x="2593910" y="1017181"/>
            <a:ext cx="8508704" cy="5324535"/>
          </a:xfrm>
          <a:prstGeom prst="rect">
            <a:avLst/>
          </a:prstGeom>
          <a:noFill/>
        </p:spPr>
        <p:txBody>
          <a:bodyPr wrap="square">
            <a:spAutoFit/>
          </a:bodyPr>
          <a:lstStyle/>
          <a:p>
            <a:r>
              <a:rPr lang="en-US" sz="2000" dirty="0"/>
              <a:t>Staff carefully consider how to adapt whole-class phonics sessions to meet the needs of all learners. They use a variety of scaffolding techniques such as:</a:t>
            </a:r>
          </a:p>
          <a:p>
            <a:endParaRPr lang="en-US" sz="2000" dirty="0"/>
          </a:p>
          <a:p>
            <a:r>
              <a:rPr lang="en-US" sz="2000" dirty="0"/>
              <a:t>● Careful selection of the words chosen to be built, read and written in terms of structure</a:t>
            </a:r>
          </a:p>
          <a:p>
            <a:endParaRPr lang="en-US" sz="2000" dirty="0"/>
          </a:p>
          <a:p>
            <a:r>
              <a:rPr lang="en-US" sz="2000" dirty="0"/>
              <a:t>● Choosing words with more or fewer continuants</a:t>
            </a:r>
          </a:p>
          <a:p>
            <a:endParaRPr lang="en-US" sz="2000" dirty="0"/>
          </a:p>
          <a:p>
            <a:r>
              <a:rPr lang="en-US" sz="2000" dirty="0"/>
              <a:t>● Using lines or no lines. </a:t>
            </a:r>
          </a:p>
          <a:p>
            <a:endParaRPr lang="en-US" sz="2000" dirty="0"/>
          </a:p>
          <a:p>
            <a:r>
              <a:rPr lang="en-US" sz="2000" dirty="0"/>
              <a:t>● Using more or fewer gestures. </a:t>
            </a:r>
          </a:p>
          <a:p>
            <a:endParaRPr lang="en-US" sz="2000" dirty="0"/>
          </a:p>
          <a:p>
            <a:r>
              <a:rPr lang="en-US" sz="2000" dirty="0"/>
              <a:t>● Leaving the word, or part of the word, on the board for the students to write</a:t>
            </a:r>
          </a:p>
          <a:p>
            <a:endParaRPr lang="en-US" sz="2000" dirty="0"/>
          </a:p>
          <a:p>
            <a:r>
              <a:rPr lang="en-US" sz="2000" dirty="0"/>
              <a:t>● Carefully considering which students will come to the front to build the first and subsequent words, and who will read the word first versus who will repeat this as the second or third reader. </a:t>
            </a:r>
            <a:endParaRPr lang="en-GB" sz="2000" dirty="0"/>
          </a:p>
        </p:txBody>
      </p:sp>
    </p:spTree>
    <p:extLst>
      <p:ext uri="{BB962C8B-B14F-4D97-AF65-F5344CB8AC3E}">
        <p14:creationId xmlns:p14="http://schemas.microsoft.com/office/powerpoint/2010/main" val="55668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cs typeface="Calibri"/>
              </a:rPr>
              <a:t>Phonics</a:t>
            </a:r>
            <a:endParaRPr lang="en-US" sz="9600" dirty="0">
              <a:cs typeface="Calibri"/>
            </a:endParaRPr>
          </a:p>
          <a:p>
            <a:pPr algn="ctr"/>
            <a:endParaRPr lang="en-US" b="1" dirty="0">
              <a:cs typeface="Calibri"/>
            </a:endParaRPr>
          </a:p>
          <a:p>
            <a:pPr algn="ctr"/>
            <a:br>
              <a:rPr lang="en-US" b="1" dirty="0">
                <a:cs typeface="Calibri"/>
              </a:rPr>
            </a:br>
            <a:r>
              <a:rPr lang="en-US" sz="8000" b="1" dirty="0"/>
              <a:t>Impact</a:t>
            </a:r>
            <a:r>
              <a:rPr lang="en-US" sz="8000" b="1" dirty="0">
                <a:cs typeface="Calibri"/>
              </a:rPr>
              <a:t>​</a:t>
            </a:r>
            <a:endParaRPr lang="en-US" sz="8000" dirty="0"/>
          </a:p>
        </p:txBody>
      </p:sp>
      <p:pic>
        <p:nvPicPr>
          <p:cNvPr id="4" name="Picture 3"/>
          <p:cNvPicPr>
            <a:picLocks noChangeAspect="1"/>
          </p:cNvPicPr>
          <p:nvPr/>
        </p:nvPicPr>
        <p:blipFill>
          <a:blip r:embed="rId3"/>
          <a:stretch>
            <a:fillRect/>
          </a:stretch>
        </p:blipFill>
        <p:spPr>
          <a:xfrm>
            <a:off x="247200" y="195374"/>
            <a:ext cx="1676545" cy="1670449"/>
          </a:xfrm>
          <a:prstGeom prst="rect">
            <a:avLst/>
          </a:prstGeom>
        </p:spPr>
      </p:pic>
    </p:spTree>
    <p:extLst>
      <p:ext uri="{BB962C8B-B14F-4D97-AF65-F5344CB8AC3E}">
        <p14:creationId xmlns:p14="http://schemas.microsoft.com/office/powerpoint/2010/main" val="119930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dirty="0">
              <a:cs typeface="Calibri"/>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34220" y="366623"/>
            <a:ext cx="9097992"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dirty="0">
              <a:cs typeface="Calibri"/>
            </a:endParaRPr>
          </a:p>
          <a:p>
            <a:r>
              <a:rPr lang="en-US" sz="2800" b="1" dirty="0">
                <a:cs typeface="Calibri"/>
              </a:rPr>
              <a:t>Observations and Feedback</a:t>
            </a:r>
          </a:p>
          <a:p>
            <a:endParaRPr lang="en-US" sz="2800" b="1" dirty="0">
              <a:cs typeface="Calibri"/>
            </a:endParaRPr>
          </a:p>
          <a:p>
            <a:r>
              <a:rPr lang="en-US" sz="2000" dirty="0">
                <a:cs typeface="Calibri"/>
              </a:rPr>
              <a:t>Senior and subject leaders regularly observe lessons and check planning to ensure progress within lessons. This includes sessions with small groups of pupils using questioning to check and ensure information and knowledge is acquired and understood with increasing confidence. </a:t>
            </a:r>
          </a:p>
          <a:p>
            <a:endParaRPr lang="en-US" sz="2000" dirty="0">
              <a:cs typeface="Calibri"/>
            </a:endParaRPr>
          </a:p>
          <a:p>
            <a:r>
              <a:rPr lang="en-US" sz="2800" b="1" dirty="0">
                <a:cs typeface="Calibri"/>
              </a:rPr>
              <a:t>Ongoing Teacher Assessment and Development </a:t>
            </a:r>
          </a:p>
          <a:p>
            <a:endParaRPr lang="en-US" dirty="0">
              <a:cs typeface="Calibri"/>
            </a:endParaRPr>
          </a:p>
          <a:p>
            <a:r>
              <a:rPr lang="en-US" sz="2000" dirty="0">
                <a:cs typeface="Calibri"/>
              </a:rPr>
              <a:t>Assessment is used by teaching and support staff to inform future planning. CPD is planned to allow staff to be confident in making sure the children are performing to the best of their ability and acquiring the skills and knowledge needed.</a:t>
            </a:r>
          </a:p>
          <a:p>
            <a:endParaRPr lang="en-US" sz="2000" dirty="0">
              <a:cs typeface="Calibri"/>
            </a:endParaRPr>
          </a:p>
          <a:p>
            <a:endParaRPr lang="en-US" sz="2000" dirty="0">
              <a:cs typeface="Calibri"/>
            </a:endParaRPr>
          </a:p>
          <a:p>
            <a:endParaRPr lang="en-US" sz="2000" dirty="0">
              <a:cs typeface="Calibri"/>
            </a:endParaRPr>
          </a:p>
        </p:txBody>
      </p:sp>
      <p:pic>
        <p:nvPicPr>
          <p:cNvPr id="5" name="Picture 4"/>
          <p:cNvPicPr>
            <a:picLocks noChangeAspect="1"/>
          </p:cNvPicPr>
          <p:nvPr/>
        </p:nvPicPr>
        <p:blipFill>
          <a:blip r:embed="rId3"/>
          <a:stretch>
            <a:fillRect/>
          </a:stretch>
        </p:blipFill>
        <p:spPr>
          <a:xfrm>
            <a:off x="247200" y="149943"/>
            <a:ext cx="1676545" cy="1670449"/>
          </a:xfrm>
          <a:prstGeom prst="rect">
            <a:avLst/>
          </a:prstGeom>
        </p:spPr>
      </p:pic>
    </p:spTree>
    <p:extLst>
      <p:ext uri="{BB962C8B-B14F-4D97-AF65-F5344CB8AC3E}">
        <p14:creationId xmlns:p14="http://schemas.microsoft.com/office/powerpoint/2010/main" val="3008276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EC1334BB-3890-BD42-B124-D880C96A1744}"/>
            </a:ext>
          </a:extLst>
        </p:cNvPr>
        <p:cNvGrpSpPr/>
        <p:nvPr/>
      </p:nvGrpSpPr>
      <p:grpSpPr>
        <a:xfrm>
          <a:off x="0" y="0"/>
          <a:ext cx="0" cy="0"/>
          <a:chOff x="0" y="0"/>
          <a:chExt cx="0" cy="0"/>
        </a:xfrm>
      </p:grpSpPr>
      <p:sp>
        <p:nvSpPr>
          <p:cNvPr id="7" name="Google Shape;86;p1">
            <a:extLst>
              <a:ext uri="{FF2B5EF4-FFF2-40B4-BE49-F238E27FC236}">
                <a16:creationId xmlns:a16="http://schemas.microsoft.com/office/drawing/2014/main" id="{469012DF-A3D3-5F59-72E7-7E6957CCEBE9}"/>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39644812-D8E0-324F-C7A8-57DB819F98A9}"/>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7591CD4B-C095-732B-93F3-FAED1B59E0D4}"/>
              </a:ext>
            </a:extLst>
          </p:cNvPr>
          <p:cNvSpPr txBox="1"/>
          <p:nvPr/>
        </p:nvSpPr>
        <p:spPr>
          <a:xfrm>
            <a:off x="2278536" y="311600"/>
            <a:ext cx="9380230" cy="3785652"/>
          </a:xfrm>
          <a:prstGeom prst="rect">
            <a:avLst/>
          </a:prstGeom>
          <a:noFill/>
        </p:spPr>
        <p:txBody>
          <a:bodyPr wrap="square" lIns="91440" tIns="45720" rIns="91440" bIns="45720" rtlCol="0" anchor="t">
            <a:spAutoFit/>
          </a:bodyPr>
          <a:lstStyle/>
          <a:p>
            <a:r>
              <a:rPr lang="en-US" sz="2400" b="1" dirty="0">
                <a:cs typeface="Calibri Light"/>
              </a:rPr>
              <a:t>Code assessments</a:t>
            </a:r>
          </a:p>
          <a:p>
            <a:endParaRPr lang="en-US" sz="2400" b="1" dirty="0">
              <a:cs typeface="Calibri Light"/>
            </a:endParaRPr>
          </a:p>
          <a:p>
            <a:r>
              <a:rPr lang="en-US" sz="2400" dirty="0">
                <a:cs typeface="Calibri Light"/>
              </a:rPr>
              <a:t>Code checks are carried out with pupils in Reception – Year 2 to assess retention and indicate possible gaps in their code knowledge. These checks are used to inform whole class planning as well as instantly identify pupils who may need catch-up interventions.</a:t>
            </a:r>
          </a:p>
          <a:p>
            <a:endParaRPr lang="en-US" sz="2400" dirty="0">
              <a:cs typeface="Calibri Light"/>
            </a:endParaRPr>
          </a:p>
          <a:p>
            <a:r>
              <a:rPr lang="en-US" sz="2400" dirty="0">
                <a:cs typeface="Calibri Light"/>
              </a:rPr>
              <a:t> </a:t>
            </a:r>
          </a:p>
          <a:p>
            <a:endParaRPr lang="en-US" sz="2400" dirty="0">
              <a:cs typeface="Calibri Light"/>
            </a:endParaRPr>
          </a:p>
          <a:p>
            <a:endParaRPr lang="en-US" sz="2400" dirty="0">
              <a:cs typeface="Calibri Light"/>
            </a:endParaRPr>
          </a:p>
        </p:txBody>
      </p:sp>
      <p:pic>
        <p:nvPicPr>
          <p:cNvPr id="5" name="Picture 4">
            <a:extLst>
              <a:ext uri="{FF2B5EF4-FFF2-40B4-BE49-F238E27FC236}">
                <a16:creationId xmlns:a16="http://schemas.microsoft.com/office/drawing/2014/main" id="{0D0C01AD-C2B5-F810-AC6F-BA932C6E09C4}"/>
              </a:ext>
            </a:extLst>
          </p:cNvPr>
          <p:cNvPicPr>
            <a:picLocks noChangeAspect="1"/>
          </p:cNvPicPr>
          <p:nvPr/>
        </p:nvPicPr>
        <p:blipFill>
          <a:blip r:embed="rId3"/>
          <a:stretch>
            <a:fillRect/>
          </a:stretch>
        </p:blipFill>
        <p:spPr>
          <a:xfrm>
            <a:off x="247200" y="149943"/>
            <a:ext cx="1676545" cy="1670449"/>
          </a:xfrm>
          <a:prstGeom prst="rect">
            <a:avLst/>
          </a:prstGeom>
        </p:spPr>
      </p:pic>
      <p:pic>
        <p:nvPicPr>
          <p:cNvPr id="13" name="Picture 12">
            <a:extLst>
              <a:ext uri="{FF2B5EF4-FFF2-40B4-BE49-F238E27FC236}">
                <a16:creationId xmlns:a16="http://schemas.microsoft.com/office/drawing/2014/main" id="{6C7764DA-21DB-1417-A4CE-A83F9F731341}"/>
              </a:ext>
            </a:extLst>
          </p:cNvPr>
          <p:cNvPicPr>
            <a:picLocks noChangeAspect="1"/>
          </p:cNvPicPr>
          <p:nvPr/>
        </p:nvPicPr>
        <p:blipFill>
          <a:blip r:embed="rId4"/>
          <a:srcRect l="26251" t="24186" r="17151" b="31384"/>
          <a:stretch>
            <a:fillRect/>
          </a:stretch>
        </p:blipFill>
        <p:spPr>
          <a:xfrm>
            <a:off x="2826959" y="2793107"/>
            <a:ext cx="8283384" cy="3657600"/>
          </a:xfrm>
          <a:prstGeom prst="rect">
            <a:avLst/>
          </a:prstGeom>
        </p:spPr>
      </p:pic>
    </p:spTree>
    <p:extLst>
      <p:ext uri="{BB962C8B-B14F-4D97-AF65-F5344CB8AC3E}">
        <p14:creationId xmlns:p14="http://schemas.microsoft.com/office/powerpoint/2010/main" val="3031016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dirty="0">
              <a:cs typeface="Calibri"/>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589052" y="235342"/>
            <a:ext cx="955778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dirty="0">
              <a:cs typeface="Calibri"/>
            </a:endParaRPr>
          </a:p>
          <a:p>
            <a:r>
              <a:rPr lang="en-US" sz="2400" b="1" dirty="0">
                <a:cs typeface="Calibri"/>
              </a:rPr>
              <a:t>Example of Initial code check</a:t>
            </a:r>
          </a:p>
          <a:p>
            <a:endParaRPr lang="en-US" sz="2400" b="1" dirty="0">
              <a:cs typeface="Calibri"/>
            </a:endParaRPr>
          </a:p>
          <a:p>
            <a:endParaRPr lang="en-US" sz="2400" b="1" dirty="0">
              <a:cs typeface="Calibri"/>
            </a:endParaRPr>
          </a:p>
        </p:txBody>
      </p:sp>
      <p:pic>
        <p:nvPicPr>
          <p:cNvPr id="5" name="Picture 4"/>
          <p:cNvPicPr>
            <a:picLocks noChangeAspect="1"/>
          </p:cNvPicPr>
          <p:nvPr/>
        </p:nvPicPr>
        <p:blipFill>
          <a:blip r:embed="rId3"/>
          <a:stretch>
            <a:fillRect/>
          </a:stretch>
        </p:blipFill>
        <p:spPr>
          <a:xfrm>
            <a:off x="247200" y="149943"/>
            <a:ext cx="1676545" cy="1670449"/>
          </a:xfrm>
          <a:prstGeom prst="rect">
            <a:avLst/>
          </a:prstGeom>
        </p:spPr>
      </p:pic>
      <p:pic>
        <p:nvPicPr>
          <p:cNvPr id="13" name="Picture 12" descr="A yellow square with a letter&#10;&#10;AI-generated content may be incorrect.">
            <a:extLst>
              <a:ext uri="{FF2B5EF4-FFF2-40B4-BE49-F238E27FC236}">
                <a16:creationId xmlns:a16="http://schemas.microsoft.com/office/drawing/2014/main" id="{53D132FC-B6F6-E983-6294-CA22C34A8962}"/>
              </a:ext>
            </a:extLst>
          </p:cNvPr>
          <p:cNvPicPr>
            <a:picLocks noChangeAspect="1"/>
          </p:cNvPicPr>
          <p:nvPr/>
        </p:nvPicPr>
        <p:blipFill>
          <a:blip r:embed="rId4"/>
          <a:srcRect l="24119" t="8531" r="6792" b="665"/>
          <a:stretch>
            <a:fillRect/>
          </a:stretch>
        </p:blipFill>
        <p:spPr>
          <a:xfrm>
            <a:off x="2180498" y="1866558"/>
            <a:ext cx="3658090" cy="3432023"/>
          </a:xfrm>
          <a:prstGeom prst="rect">
            <a:avLst/>
          </a:prstGeom>
        </p:spPr>
      </p:pic>
      <p:pic>
        <p:nvPicPr>
          <p:cNvPr id="15" name="Picture 14" descr="A screenshot of a survey&#10;&#10;AI-generated content may be incorrect.">
            <a:extLst>
              <a:ext uri="{FF2B5EF4-FFF2-40B4-BE49-F238E27FC236}">
                <a16:creationId xmlns:a16="http://schemas.microsoft.com/office/drawing/2014/main" id="{A6B89CD3-1AAA-D22D-2606-1B10722B63B1}"/>
              </a:ext>
            </a:extLst>
          </p:cNvPr>
          <p:cNvPicPr>
            <a:picLocks noChangeAspect="1"/>
          </p:cNvPicPr>
          <p:nvPr/>
        </p:nvPicPr>
        <p:blipFill>
          <a:blip r:embed="rId5"/>
          <a:stretch>
            <a:fillRect/>
          </a:stretch>
        </p:blipFill>
        <p:spPr>
          <a:xfrm>
            <a:off x="5935640" y="1124665"/>
            <a:ext cx="6051898" cy="4608670"/>
          </a:xfrm>
          <a:prstGeom prst="rect">
            <a:avLst/>
          </a:prstGeom>
        </p:spPr>
      </p:pic>
    </p:spTree>
    <p:extLst>
      <p:ext uri="{BB962C8B-B14F-4D97-AF65-F5344CB8AC3E}">
        <p14:creationId xmlns:p14="http://schemas.microsoft.com/office/powerpoint/2010/main" val="192938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CF25D5D-C148-FDC8-D997-F4F6CD32AFE2}"/>
            </a:ext>
          </a:extLst>
        </p:cNvPr>
        <p:cNvGrpSpPr/>
        <p:nvPr/>
      </p:nvGrpSpPr>
      <p:grpSpPr>
        <a:xfrm>
          <a:off x="0" y="0"/>
          <a:ext cx="0" cy="0"/>
          <a:chOff x="0" y="0"/>
          <a:chExt cx="0" cy="0"/>
        </a:xfrm>
      </p:grpSpPr>
      <p:sp>
        <p:nvSpPr>
          <p:cNvPr id="7" name="Google Shape;86;p1">
            <a:extLst>
              <a:ext uri="{FF2B5EF4-FFF2-40B4-BE49-F238E27FC236}">
                <a16:creationId xmlns:a16="http://schemas.microsoft.com/office/drawing/2014/main" id="{63A49649-B66D-7634-75C4-964EFE169C42}"/>
              </a:ext>
            </a:extLst>
          </p:cNvPr>
          <p:cNvSpPr/>
          <p:nvPr/>
        </p:nvSpPr>
        <p:spPr>
          <a:xfrm>
            <a:off x="9295"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8EA8BB9B-E95C-6CA4-0423-97D948F15AAD}"/>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54886CB6-09BD-D315-DB0C-57114DB02B25}"/>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CFA24227-83C8-4738-F4FB-B0B8340F6C6C}"/>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dirty="0">
              <a:cs typeface="Calibri"/>
            </a:endParaRPr>
          </a:p>
        </p:txBody>
      </p:sp>
      <p:sp>
        <p:nvSpPr>
          <p:cNvPr id="4" name="TextBox 3">
            <a:extLst>
              <a:ext uri="{FF2B5EF4-FFF2-40B4-BE49-F238E27FC236}">
                <a16:creationId xmlns:a16="http://schemas.microsoft.com/office/drawing/2014/main" id="{A39A127D-A07D-0B89-25EF-F9D8CFA03040}"/>
              </a:ext>
            </a:extLst>
          </p:cNvPr>
          <p:cNvSpPr txBox="1"/>
          <p:nvPr/>
        </p:nvSpPr>
        <p:spPr>
          <a:xfrm>
            <a:off x="2589052" y="235342"/>
            <a:ext cx="955778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dirty="0">
              <a:cs typeface="Calibri"/>
            </a:endParaRPr>
          </a:p>
          <a:p>
            <a:r>
              <a:rPr lang="en-US" sz="2400" b="1" dirty="0">
                <a:cs typeface="Calibri"/>
              </a:rPr>
              <a:t>Example of Extended code check</a:t>
            </a:r>
          </a:p>
          <a:p>
            <a:endParaRPr lang="en-US" sz="2400" b="1" dirty="0">
              <a:cs typeface="Calibri"/>
            </a:endParaRPr>
          </a:p>
          <a:p>
            <a:endParaRPr lang="en-US" sz="2400" b="1" dirty="0">
              <a:cs typeface="Calibri"/>
            </a:endParaRPr>
          </a:p>
        </p:txBody>
      </p:sp>
      <p:pic>
        <p:nvPicPr>
          <p:cNvPr id="5" name="Picture 4">
            <a:extLst>
              <a:ext uri="{FF2B5EF4-FFF2-40B4-BE49-F238E27FC236}">
                <a16:creationId xmlns:a16="http://schemas.microsoft.com/office/drawing/2014/main" id="{7CBB2502-FF72-3136-5D60-AD1F7989F41A}"/>
              </a:ext>
            </a:extLst>
          </p:cNvPr>
          <p:cNvPicPr>
            <a:picLocks noChangeAspect="1"/>
          </p:cNvPicPr>
          <p:nvPr/>
        </p:nvPicPr>
        <p:blipFill>
          <a:blip r:embed="rId3"/>
          <a:stretch>
            <a:fillRect/>
          </a:stretch>
        </p:blipFill>
        <p:spPr>
          <a:xfrm>
            <a:off x="247200" y="149943"/>
            <a:ext cx="1676545" cy="1670449"/>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23F0D77D-70EA-1F9E-B37C-2123BA9D5CF4}"/>
              </a:ext>
            </a:extLst>
          </p:cNvPr>
          <p:cNvPicPr>
            <a:picLocks noChangeAspect="1"/>
          </p:cNvPicPr>
          <p:nvPr/>
        </p:nvPicPr>
        <p:blipFill>
          <a:blip r:embed="rId4"/>
          <a:stretch>
            <a:fillRect/>
          </a:stretch>
        </p:blipFill>
        <p:spPr>
          <a:xfrm>
            <a:off x="6131456" y="1441753"/>
            <a:ext cx="5774854" cy="4196601"/>
          </a:xfrm>
          <a:prstGeom prst="rect">
            <a:avLst/>
          </a:prstGeom>
        </p:spPr>
      </p:pic>
      <p:pic>
        <p:nvPicPr>
          <p:cNvPr id="11" name="Picture 10" descr="A yellow square with black letters and numbers&#10;&#10;AI-generated content may be incorrect.">
            <a:extLst>
              <a:ext uri="{FF2B5EF4-FFF2-40B4-BE49-F238E27FC236}">
                <a16:creationId xmlns:a16="http://schemas.microsoft.com/office/drawing/2014/main" id="{EDF202A7-B31F-3804-8860-1E9EF2E67803}"/>
              </a:ext>
            </a:extLst>
          </p:cNvPr>
          <p:cNvPicPr>
            <a:picLocks noChangeAspect="1"/>
          </p:cNvPicPr>
          <p:nvPr/>
        </p:nvPicPr>
        <p:blipFill>
          <a:blip r:embed="rId5"/>
          <a:stretch>
            <a:fillRect/>
          </a:stretch>
        </p:blipFill>
        <p:spPr>
          <a:xfrm>
            <a:off x="2525493" y="2256118"/>
            <a:ext cx="3242121" cy="3414321"/>
          </a:xfrm>
          <a:prstGeom prst="rect">
            <a:avLst/>
          </a:prstGeom>
        </p:spPr>
      </p:pic>
    </p:spTree>
    <p:extLst>
      <p:ext uri="{BB962C8B-B14F-4D97-AF65-F5344CB8AC3E}">
        <p14:creationId xmlns:p14="http://schemas.microsoft.com/office/powerpoint/2010/main" val="71329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dirty="0">
                <a:latin typeface="Calibri"/>
                <a:cs typeface="Calibri"/>
              </a:rPr>
              <a:t>Phonics</a:t>
            </a:r>
            <a:endParaRPr lang="en-US" dirty="0">
              <a:latin typeface="Calibri"/>
              <a:cs typeface="Calibri"/>
            </a:endParaRPr>
          </a:p>
        </p:txBody>
      </p:sp>
      <p:sp>
        <p:nvSpPr>
          <p:cNvPr id="112" name="Google Shape;112;p3"/>
          <p:cNvSpPr txBox="1">
            <a:spLocks noGrp="1"/>
          </p:cNvSpPr>
          <p:nvPr>
            <p:ph type="subTitle" idx="1"/>
          </p:nvPr>
        </p:nvSpPr>
        <p:spPr>
          <a:xfrm>
            <a:off x="2381969" y="1061535"/>
            <a:ext cx="9727676" cy="5731195"/>
          </a:xfrm>
          <a:prstGeom prst="rect">
            <a:avLst/>
          </a:prstGeom>
          <a:noFill/>
          <a:ln>
            <a:noFill/>
          </a:ln>
        </p:spPr>
        <p:txBody>
          <a:bodyPr spcFirstLastPara="1" wrap="square" lIns="91425" tIns="45700" rIns="91425" bIns="45700" anchor="t" anchorCtr="0">
            <a:noAutofit/>
          </a:bodyPr>
          <a:lstStyle/>
          <a:p>
            <a:pPr marR="0" lvl="0" algn="l" rtl="0">
              <a:spcAft>
                <a:spcPts val="0"/>
              </a:spcAft>
              <a:buClr>
                <a:schemeClr val="dk1"/>
              </a:buClr>
              <a:buFont typeface="Arial"/>
              <a:buNone/>
            </a:pPr>
            <a:r>
              <a:rPr lang="en-US" sz="2800" b="1" dirty="0">
                <a:latin typeface="Calibri"/>
                <a:cs typeface="Calibri"/>
                <a:sym typeface="Arial"/>
              </a:rPr>
              <a:t>Aims </a:t>
            </a:r>
            <a:r>
              <a:rPr lang="en-US" sz="2800" b="1" i="0" dirty="0">
                <a:latin typeface="Calibri"/>
                <a:cs typeface="Calibri"/>
                <a:sym typeface="Arial"/>
              </a:rPr>
              <a:t>of </a:t>
            </a:r>
            <a:r>
              <a:rPr lang="en-US" sz="2800" b="1" dirty="0">
                <a:latin typeface="Calibri"/>
                <a:cs typeface="Calibri"/>
                <a:sym typeface="Arial"/>
              </a:rPr>
              <a:t>the Phonics Curriculum</a:t>
            </a:r>
          </a:p>
          <a:p>
            <a:pPr marR="0" lvl="0" algn="l" rtl="0">
              <a:spcAft>
                <a:spcPts val="0"/>
              </a:spcAft>
              <a:buClr>
                <a:schemeClr val="dk1"/>
              </a:buClr>
              <a:buFont typeface="Arial"/>
              <a:buNone/>
            </a:pPr>
            <a:endParaRPr lang="en-US" sz="2800" dirty="0">
              <a:latin typeface="Calibri"/>
              <a:cs typeface="Calibri"/>
            </a:endParaRPr>
          </a:p>
          <a:p>
            <a:pPr algn="l"/>
            <a:r>
              <a:rPr lang="en-GB" dirty="0"/>
              <a:t>Through a carefully crafted sequence, Sounds-Write starts by introducing students to one-to-one sound-letter correspondences through the Initial Code. It then moves on to teach the complexities of the English alphabetic code through the Extended Code and, at the same time, students are taught how to read polysyllabic words. New learning is introduced within each unit but the programme is cumulative, so all of the previously taught content continues to be practised as the student progresses. Throughout this, students are trained to be proficient in the skills needed to read and spell effectively, namely, segmenting, blending and phoneme manipulation, and are also taught explicitly the conceptual knowledge that is essential to make sense of the English alphabetic code.</a:t>
            </a:r>
            <a:endParaRPr lang="en-GB" dirty="0">
              <a:latin typeface="Calibri"/>
              <a:cs typeface="Calibri"/>
            </a:endParaRPr>
          </a:p>
          <a:p>
            <a:pPr>
              <a:buClr>
                <a:schemeClr val="dk1"/>
              </a:buClr>
              <a:buSzPts val="2000"/>
            </a:pPr>
            <a:endParaRPr lang="en-US" sz="2000" dirty="0">
              <a:cs typeface="Calibri" panose="020F0502020204030204"/>
            </a:endParaRPr>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37905" y="226310"/>
            <a:ext cx="1676545" cy="16704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390262" y="275464"/>
            <a:ext cx="9144000" cy="871538"/>
          </a:xfrm>
          <a:prstGeom prst="rect">
            <a:avLst/>
          </a:prstGeom>
          <a:noFill/>
          <a:ln>
            <a:noFill/>
          </a:ln>
        </p:spPr>
        <p:txBody>
          <a:bodyPr spcFirstLastPara="1" wrap="square" lIns="91425" tIns="45700" rIns="91425" bIns="45700" anchor="b" anchorCtr="0">
            <a:normAutofit fontScale="90000"/>
          </a:bodyPr>
          <a:lstStyle/>
          <a:p>
            <a:pPr marL="0" lvl="0" indent="0" algn="ctr">
              <a:lnSpc>
                <a:spcPct val="90000"/>
              </a:lnSpc>
              <a:spcBef>
                <a:spcPts val="0"/>
              </a:spcBef>
              <a:spcAft>
                <a:spcPts val="0"/>
              </a:spcAft>
              <a:buNone/>
            </a:pPr>
            <a:r>
              <a:rPr lang="en-US" dirty="0">
                <a:latin typeface="Calibri"/>
                <a:cs typeface="Calibri"/>
              </a:rPr>
              <a:t>Shared Vision</a:t>
            </a:r>
          </a:p>
        </p:txBody>
      </p:sp>
      <p:sp>
        <p:nvSpPr>
          <p:cNvPr id="112" name="Google Shape;112;p3"/>
          <p:cNvSpPr txBox="1">
            <a:spLocks noGrp="1"/>
          </p:cNvSpPr>
          <p:nvPr>
            <p:ph type="subTitle" idx="1"/>
          </p:nvPr>
        </p:nvSpPr>
        <p:spPr>
          <a:xfrm>
            <a:off x="2698270" y="1406592"/>
            <a:ext cx="9296356" cy="5731195"/>
          </a:xfrm>
          <a:prstGeom prst="rect">
            <a:avLst/>
          </a:prstGeom>
          <a:noFill/>
          <a:ln>
            <a:noFill/>
          </a:ln>
        </p:spPr>
        <p:txBody>
          <a:bodyPr spcFirstLastPara="1" wrap="square" lIns="91425" tIns="45700" rIns="91425" bIns="45700" anchor="t" anchorCtr="0">
            <a:noAutofit/>
          </a:bodyPr>
          <a:lstStyle/>
          <a:p>
            <a:pPr algn="l"/>
            <a:r>
              <a:rPr lang="en-GB" dirty="0"/>
              <a:t>We are passionate in our belief that no child should leave school unable to read and spell. We strongly believe that if educators have a good understanding of how the writing system works and how to teach it, and follow the approach with fidelity, they can successfully teach their students to read and spell. The Sounds-Write programme is discussed, taught and practised in a supportive way and teachers receive coaching from the Early Reading lead and have access to additional support materials via the Sounds-Write portal. All staff who teach Sounds-Write have received in depth training supported by a consultant from the Sounds-Write training team. </a:t>
            </a:r>
            <a:endParaRPr lang="en-GB" dirty="0">
              <a:cs typeface="Calibri"/>
            </a:endParaRPr>
          </a:p>
          <a:p>
            <a:pPr marL="285750" lvl="0" indent="-285750" algn="l">
              <a:buFont typeface="Arial"/>
              <a:buChar char="•"/>
            </a:pPr>
            <a:endParaRPr lang="en-GB" sz="2000" dirty="0">
              <a:cs typeface="Calibri"/>
            </a:endParaRPr>
          </a:p>
          <a:p>
            <a:pPr algn="l">
              <a:lnSpc>
                <a:spcPct val="100000"/>
              </a:lnSpc>
              <a:spcBef>
                <a:spcPts val="0"/>
              </a:spcBef>
              <a:buSzPts val="2000"/>
            </a:pPr>
            <a:endParaRPr lang="en-GB" sz="2000" b="1" dirty="0">
              <a:cs typeface="Arial"/>
            </a:endParaRPr>
          </a:p>
          <a:p>
            <a:pPr marL="0" lvl="0" indent="0" algn="ctr" rtl="0">
              <a:lnSpc>
                <a:spcPct val="90000"/>
              </a:lnSpc>
              <a:spcBef>
                <a:spcPts val="1000"/>
              </a:spcBef>
              <a:spcAft>
                <a:spcPts val="0"/>
              </a:spcAft>
              <a:buClr>
                <a:schemeClr val="dk1"/>
              </a:buClr>
              <a:buSzPts val="2000"/>
              <a:buNone/>
            </a:pPr>
            <a:endParaRPr sz="2000" dirty="0"/>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37905" y="256627"/>
            <a:ext cx="1676545" cy="1670449"/>
          </a:xfrm>
          <a:prstGeom prst="rect">
            <a:avLst/>
          </a:prstGeom>
        </p:spPr>
      </p:pic>
    </p:spTree>
    <p:extLst>
      <p:ext uri="{BB962C8B-B14F-4D97-AF65-F5344CB8AC3E}">
        <p14:creationId xmlns:p14="http://schemas.microsoft.com/office/powerpoint/2010/main" val="202040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12" name="Google Shape;112;p3"/>
          <p:cNvSpPr txBox="1">
            <a:spLocks noGrp="1"/>
          </p:cNvSpPr>
          <p:nvPr>
            <p:ph type="subTitle" idx="1"/>
          </p:nvPr>
        </p:nvSpPr>
        <p:spPr>
          <a:xfrm>
            <a:off x="2390262" y="475023"/>
            <a:ext cx="9727676" cy="5731195"/>
          </a:xfrm>
          <a:prstGeom prst="rect">
            <a:avLst/>
          </a:prstGeom>
          <a:noFill/>
          <a:ln>
            <a:noFill/>
          </a:ln>
        </p:spPr>
        <p:txBody>
          <a:bodyPr spcFirstLastPara="1" wrap="square" lIns="91425" tIns="45700" rIns="91425" bIns="45700" anchor="t" anchorCtr="0">
            <a:noAutofit/>
          </a:bodyPr>
          <a:lstStyle/>
          <a:p>
            <a:pPr marR="0" lvl="0" algn="l" rtl="0">
              <a:spcAft>
                <a:spcPts val="0"/>
              </a:spcAft>
              <a:buClr>
                <a:schemeClr val="dk1"/>
              </a:buClr>
              <a:buFont typeface="Arial"/>
              <a:buNone/>
            </a:pPr>
            <a:r>
              <a:rPr lang="en-US" sz="2800" b="1" dirty="0">
                <a:latin typeface="Calibri"/>
                <a:cs typeface="Calibri"/>
                <a:sym typeface="Arial"/>
              </a:rPr>
              <a:t>In Sounds-Write Phonics pupils will develop skills in:</a:t>
            </a:r>
          </a:p>
          <a:p>
            <a:pPr>
              <a:buClr>
                <a:schemeClr val="dk1"/>
              </a:buClr>
              <a:buSzPts val="2000"/>
            </a:pPr>
            <a:endParaRPr lang="en-US" sz="2000" dirty="0">
              <a:cs typeface="Calibri" panose="020F0502020204030204"/>
            </a:endParaRPr>
          </a:p>
          <a:p>
            <a:pPr algn="l">
              <a:buClr>
                <a:schemeClr val="dk1"/>
              </a:buClr>
              <a:buSzPts val="2000"/>
            </a:pPr>
            <a:r>
              <a:rPr lang="en-GB" sz="2000" dirty="0"/>
              <a:t>● Segmenting -– the ability to pull apart the individual sounds in words. </a:t>
            </a:r>
          </a:p>
          <a:p>
            <a:pPr algn="l">
              <a:buClr>
                <a:schemeClr val="dk1"/>
              </a:buClr>
              <a:buSzPts val="2000"/>
            </a:pPr>
            <a:r>
              <a:rPr lang="en-GB" sz="2000" dirty="0"/>
              <a:t>● Blending – the ability to push sounds together to build words. </a:t>
            </a:r>
          </a:p>
          <a:p>
            <a:pPr algn="l">
              <a:buClr>
                <a:schemeClr val="dk1"/>
              </a:buClr>
              <a:buSzPts val="2000"/>
            </a:pPr>
            <a:r>
              <a:rPr lang="en-GB" sz="2000" dirty="0"/>
              <a:t>● Phoneme manipulation – the ability to insert sounds into and delete sounds out of words.</a:t>
            </a:r>
          </a:p>
          <a:p>
            <a:pPr algn="l">
              <a:buClr>
                <a:schemeClr val="dk1"/>
              </a:buClr>
              <a:buSzPts val="2000"/>
            </a:pPr>
            <a:endParaRPr lang="en-GB" sz="2000" dirty="0">
              <a:cs typeface="Calibri" panose="020F0502020204030204"/>
            </a:endParaRPr>
          </a:p>
          <a:p>
            <a:pPr algn="l">
              <a:buClr>
                <a:schemeClr val="dk1"/>
              </a:buClr>
              <a:buSzPts val="2000"/>
            </a:pPr>
            <a:r>
              <a:rPr lang="en-GB" sz="2000" dirty="0"/>
              <a:t>They will be able to perform these skills proficiently in simple 3, 4 and 5 sound words with different structures. They will learn that:</a:t>
            </a:r>
          </a:p>
          <a:p>
            <a:pPr algn="l">
              <a:buClr>
                <a:schemeClr val="dk1"/>
              </a:buClr>
              <a:buSzPts val="2000"/>
            </a:pPr>
            <a:endParaRPr lang="en-GB" sz="2000" dirty="0"/>
          </a:p>
          <a:p>
            <a:pPr algn="l">
              <a:buClr>
                <a:schemeClr val="dk1"/>
              </a:buClr>
              <a:buSzPts val="2000"/>
            </a:pPr>
            <a:r>
              <a:rPr lang="en-GB" sz="2000" dirty="0"/>
              <a:t>● We spell sounds one at a time from left to right across the page. </a:t>
            </a:r>
          </a:p>
          <a:p>
            <a:pPr algn="l">
              <a:buClr>
                <a:schemeClr val="dk1"/>
              </a:buClr>
              <a:buSzPts val="2000"/>
            </a:pPr>
            <a:r>
              <a:rPr lang="en-GB" sz="2000" dirty="0"/>
              <a:t>● Letters are symbols (spellings) that represent sounds. </a:t>
            </a:r>
          </a:p>
          <a:p>
            <a:pPr algn="l">
              <a:buClr>
                <a:schemeClr val="dk1"/>
              </a:buClr>
              <a:buSzPts val="2000"/>
            </a:pPr>
            <a:r>
              <a:rPr lang="en-GB" sz="2000" dirty="0"/>
              <a:t>● A sound may be spelled by 1, 2 or 3 letters. And they will begin to have an understanding that: </a:t>
            </a:r>
          </a:p>
          <a:p>
            <a:pPr algn="l">
              <a:buClr>
                <a:schemeClr val="dk1"/>
              </a:buClr>
              <a:buSzPts val="2000"/>
            </a:pPr>
            <a:r>
              <a:rPr lang="en-GB" sz="2000" dirty="0"/>
              <a:t>● The same sound can be spelled in more than one way. </a:t>
            </a:r>
          </a:p>
          <a:p>
            <a:pPr algn="l">
              <a:buClr>
                <a:schemeClr val="dk1"/>
              </a:buClr>
              <a:buSzPts val="2000"/>
            </a:pPr>
            <a:r>
              <a:rPr lang="en-GB" sz="2000" dirty="0"/>
              <a:t>● Many spellings can represent more than one sound.</a:t>
            </a:r>
            <a:endParaRPr lang="en-US" sz="2000" dirty="0">
              <a:cs typeface="Calibri" panose="020F0502020204030204"/>
            </a:endParaRPr>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37905" y="226310"/>
            <a:ext cx="1676545" cy="1670449"/>
          </a:xfrm>
          <a:prstGeom prst="rect">
            <a:avLst/>
          </a:prstGeom>
        </p:spPr>
      </p:pic>
    </p:spTree>
    <p:extLst>
      <p:ext uri="{BB962C8B-B14F-4D97-AF65-F5344CB8AC3E}">
        <p14:creationId xmlns:p14="http://schemas.microsoft.com/office/powerpoint/2010/main" val="401900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9563021-22FA-A7F4-AEC4-95F2DBD6755F}"/>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D8C1D0DB-E221-EDDD-92A1-0ACCCB534438}"/>
              </a:ext>
            </a:extLst>
          </p:cNvPr>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AE8D1E1E-F866-DABD-AA0F-AA9588D60331}"/>
              </a:ext>
            </a:extLst>
          </p:cNvPr>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6F47FB8C-4A34-CCF4-B07D-23FDA8F0ADFA}"/>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72BD1FB5-3FCC-B460-8134-8D1AF030A64D}"/>
              </a:ext>
            </a:extLst>
          </p:cNvPr>
          <p:cNvPicPr>
            <a:picLocks noChangeAspect="1"/>
          </p:cNvPicPr>
          <p:nvPr/>
        </p:nvPicPr>
        <p:blipFill>
          <a:blip r:embed="rId3"/>
          <a:stretch>
            <a:fillRect/>
          </a:stretch>
        </p:blipFill>
        <p:spPr>
          <a:xfrm>
            <a:off x="237905" y="226310"/>
            <a:ext cx="1676545" cy="1670449"/>
          </a:xfrm>
          <a:prstGeom prst="rect">
            <a:avLst/>
          </a:prstGeom>
        </p:spPr>
      </p:pic>
      <p:sp>
        <p:nvSpPr>
          <p:cNvPr id="12" name="Google Shape;107;p3">
            <a:extLst>
              <a:ext uri="{FF2B5EF4-FFF2-40B4-BE49-F238E27FC236}">
                <a16:creationId xmlns:a16="http://schemas.microsoft.com/office/drawing/2014/main" id="{C8D46B5C-B56F-4066-BAAA-DED543E78E65}"/>
              </a:ext>
            </a:extLst>
          </p:cNvPr>
          <p:cNvSpPr txBox="1">
            <a:spLocks noGrp="1"/>
          </p:cNvSpPr>
          <p:nvPr>
            <p:ph type="ctrTitle"/>
          </p:nvPr>
        </p:nvSpPr>
        <p:spPr>
          <a:xfrm>
            <a:off x="358765" y="60461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dirty="0">
                <a:latin typeface="Calibri"/>
                <a:cs typeface="Calibri"/>
              </a:rPr>
              <a:t>Reception Overview</a:t>
            </a:r>
            <a:endParaRPr lang="en-US" dirty="0">
              <a:latin typeface="Calibri"/>
              <a:cs typeface="Calibri"/>
            </a:endParaRPr>
          </a:p>
        </p:txBody>
      </p:sp>
      <p:pic>
        <p:nvPicPr>
          <p:cNvPr id="4" name="Picture 3" descr="A white rectangular box with black text&#10;&#10;AI-generated content may be incorrect.">
            <a:extLst>
              <a:ext uri="{FF2B5EF4-FFF2-40B4-BE49-F238E27FC236}">
                <a16:creationId xmlns:a16="http://schemas.microsoft.com/office/drawing/2014/main" id="{F67B0CE9-631A-99BA-83AB-57246E07B83A}"/>
              </a:ext>
            </a:extLst>
          </p:cNvPr>
          <p:cNvPicPr>
            <a:picLocks noChangeAspect="1"/>
          </p:cNvPicPr>
          <p:nvPr/>
        </p:nvPicPr>
        <p:blipFill>
          <a:blip r:embed="rId4"/>
          <a:stretch>
            <a:fillRect/>
          </a:stretch>
        </p:blipFill>
        <p:spPr>
          <a:xfrm>
            <a:off x="2511121" y="1854449"/>
            <a:ext cx="9111591" cy="3759687"/>
          </a:xfrm>
          <a:prstGeom prst="rect">
            <a:avLst/>
          </a:prstGeom>
        </p:spPr>
      </p:pic>
    </p:spTree>
    <p:extLst>
      <p:ext uri="{BB962C8B-B14F-4D97-AF65-F5344CB8AC3E}">
        <p14:creationId xmlns:p14="http://schemas.microsoft.com/office/powerpoint/2010/main" val="238759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wrap="square" lIns="91425" tIns="45700" rIns="91425" bIns="45700" anchor="t" anchorCtr="0">
            <a:normAutofit/>
          </a:bodyPr>
          <a:lstStyle/>
          <a:p>
            <a:pPr marL="0" indent="0" algn="l">
              <a:spcBef>
                <a:spcPts val="0"/>
              </a:spcBef>
            </a:pPr>
            <a:endParaRPr lang="en-US" sz="2800" dirty="0"/>
          </a:p>
          <a:p>
            <a:pPr marL="0" indent="0" algn="l">
              <a:spcBef>
                <a:spcPts val="0"/>
              </a:spcBef>
            </a:pPr>
            <a:endParaRPr lang="en-US" dirty="0">
              <a:latin typeface="Sassoon Penpals Joined" panose="02000400000000000000" pitchFamily="50" charset="0"/>
            </a:endParaRPr>
          </a:p>
        </p:txBody>
      </p:sp>
      <p:sp>
        <p:nvSpPr>
          <p:cNvPr id="7" name="Google Shape;86;p1">
            <a:extLst>
              <a:ext uri="{FF2B5EF4-FFF2-40B4-BE49-F238E27FC236}">
                <a16:creationId xmlns:a16="http://schemas.microsoft.com/office/drawing/2014/main" id="{35C0A13E-DB34-4167-BE35-34430B985274}"/>
              </a:ext>
            </a:extLst>
          </p:cNvPr>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AFF7CC67-A5A6-4737-B6CB-8709F84EA092}"/>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37905" y="128314"/>
            <a:ext cx="1676545" cy="1670449"/>
          </a:xfrm>
          <a:prstGeom prst="rect">
            <a:avLst/>
          </a:prstGeom>
        </p:spPr>
      </p:pic>
      <p:pic>
        <p:nvPicPr>
          <p:cNvPr id="5" name="Picture 4">
            <a:extLst>
              <a:ext uri="{FF2B5EF4-FFF2-40B4-BE49-F238E27FC236}">
                <a16:creationId xmlns:a16="http://schemas.microsoft.com/office/drawing/2014/main" id="{DEB8F537-D218-4C50-A9AC-B191F0D6DAE7}"/>
              </a:ext>
            </a:extLst>
          </p:cNvPr>
          <p:cNvPicPr>
            <a:picLocks noChangeAspect="1"/>
          </p:cNvPicPr>
          <p:nvPr/>
        </p:nvPicPr>
        <p:blipFill rotWithShape="1">
          <a:blip r:embed="rId4"/>
          <a:srcRect l="10476" t="10140" r="10119" b="5694"/>
          <a:stretch/>
        </p:blipFill>
        <p:spPr>
          <a:xfrm>
            <a:off x="2273066" y="696686"/>
            <a:ext cx="9681029" cy="57692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37905" y="226310"/>
            <a:ext cx="1676545" cy="1670449"/>
          </a:xfrm>
          <a:prstGeom prst="rect">
            <a:avLst/>
          </a:prstGeom>
        </p:spPr>
      </p:pic>
      <p:pic>
        <p:nvPicPr>
          <p:cNvPr id="6" name="Picture 5">
            <a:extLst>
              <a:ext uri="{FF2B5EF4-FFF2-40B4-BE49-F238E27FC236}">
                <a16:creationId xmlns:a16="http://schemas.microsoft.com/office/drawing/2014/main" id="{9B1335C0-B9FC-4B31-A608-0A81FB990CB8}"/>
              </a:ext>
            </a:extLst>
          </p:cNvPr>
          <p:cNvPicPr>
            <a:picLocks noChangeAspect="1"/>
          </p:cNvPicPr>
          <p:nvPr/>
        </p:nvPicPr>
        <p:blipFill>
          <a:blip r:embed="rId4"/>
          <a:stretch>
            <a:fillRect/>
          </a:stretch>
        </p:blipFill>
        <p:spPr>
          <a:xfrm>
            <a:off x="2530729" y="1718950"/>
            <a:ext cx="9423366" cy="4346179"/>
          </a:xfrm>
          <a:prstGeom prst="rect">
            <a:avLst/>
          </a:prstGeom>
        </p:spPr>
      </p:pic>
      <p:sp>
        <p:nvSpPr>
          <p:cNvPr id="12" name="Google Shape;107;p3">
            <a:extLst>
              <a:ext uri="{FF2B5EF4-FFF2-40B4-BE49-F238E27FC236}">
                <a16:creationId xmlns:a16="http://schemas.microsoft.com/office/drawing/2014/main" id="{95E13BA0-0DB3-4C59-8AF7-E76003D074DA}"/>
              </a:ext>
            </a:extLst>
          </p:cNvPr>
          <p:cNvSpPr txBox="1">
            <a:spLocks noGrp="1"/>
          </p:cNvSpPr>
          <p:nvPr>
            <p:ph type="ctrTitle"/>
          </p:nvPr>
        </p:nvSpPr>
        <p:spPr>
          <a:xfrm>
            <a:off x="-200479" y="60461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dirty="0">
                <a:latin typeface="Calibri"/>
                <a:cs typeface="Calibri"/>
              </a:rPr>
              <a:t>Year 1 Overview</a:t>
            </a:r>
            <a:endParaRPr lang="en-US" dirty="0">
              <a:latin typeface="Calibri"/>
              <a:cs typeface="Calibri"/>
            </a:endParaRPr>
          </a:p>
        </p:txBody>
      </p:sp>
    </p:spTree>
    <p:extLst>
      <p:ext uri="{BB962C8B-B14F-4D97-AF65-F5344CB8AC3E}">
        <p14:creationId xmlns:p14="http://schemas.microsoft.com/office/powerpoint/2010/main" val="242063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wrap="square" lIns="91425" tIns="45700" rIns="91425" bIns="45700" anchor="t" anchorCtr="0">
            <a:normAutofit/>
          </a:bodyPr>
          <a:lstStyle/>
          <a:p>
            <a:pPr marL="0" indent="0" algn="l">
              <a:spcBef>
                <a:spcPts val="0"/>
              </a:spcBef>
            </a:pPr>
            <a:endParaRPr lang="en-US" sz="2800" dirty="0"/>
          </a:p>
          <a:p>
            <a:pPr marL="0" indent="0" algn="l">
              <a:spcBef>
                <a:spcPts val="0"/>
              </a:spcBef>
            </a:pPr>
            <a:endParaRPr lang="en-US" dirty="0">
              <a:latin typeface="Sassoon Penpals Joined" panose="02000400000000000000" pitchFamily="50" charset="0"/>
            </a:endParaRPr>
          </a:p>
        </p:txBody>
      </p:sp>
      <p:sp>
        <p:nvSpPr>
          <p:cNvPr id="7" name="Google Shape;86;p1">
            <a:extLst>
              <a:ext uri="{FF2B5EF4-FFF2-40B4-BE49-F238E27FC236}">
                <a16:creationId xmlns:a16="http://schemas.microsoft.com/office/drawing/2014/main" id="{35C0A13E-DB34-4167-BE35-34430B985274}"/>
              </a:ext>
            </a:extLst>
          </p:cNvPr>
          <p:cNvSpPr/>
          <p:nvPr/>
        </p:nvSpPr>
        <p:spPr>
          <a:xfrm>
            <a:off x="0" y="0"/>
            <a:ext cx="2152357" cy="6858000"/>
          </a:xfrm>
          <a:prstGeom prst="rect">
            <a:avLst/>
          </a:prstGeom>
          <a:solidFill>
            <a:schemeClr val="accent1">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AFF7CC67-A5A6-4737-B6CB-8709F84EA092}"/>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37905" y="128314"/>
            <a:ext cx="1676545" cy="1670449"/>
          </a:xfrm>
          <a:prstGeom prst="rect">
            <a:avLst/>
          </a:prstGeom>
        </p:spPr>
      </p:pic>
      <p:pic>
        <p:nvPicPr>
          <p:cNvPr id="3" name="Picture 2">
            <a:extLst>
              <a:ext uri="{FF2B5EF4-FFF2-40B4-BE49-F238E27FC236}">
                <a16:creationId xmlns:a16="http://schemas.microsoft.com/office/drawing/2014/main" id="{A12882EE-21CE-4678-8CD2-1A5101748A67}"/>
              </a:ext>
            </a:extLst>
          </p:cNvPr>
          <p:cNvPicPr>
            <a:picLocks noChangeAspect="1"/>
          </p:cNvPicPr>
          <p:nvPr/>
        </p:nvPicPr>
        <p:blipFill rotWithShape="1">
          <a:blip r:embed="rId4"/>
          <a:srcRect l="11071" t="10775" r="10119" b="5695"/>
          <a:stretch/>
        </p:blipFill>
        <p:spPr>
          <a:xfrm>
            <a:off x="2390262" y="740229"/>
            <a:ext cx="9608457" cy="5725749"/>
          </a:xfrm>
          <a:prstGeom prst="rect">
            <a:avLst/>
          </a:prstGeom>
        </p:spPr>
      </p:pic>
    </p:spTree>
    <p:extLst>
      <p:ext uri="{BB962C8B-B14F-4D97-AF65-F5344CB8AC3E}">
        <p14:creationId xmlns:p14="http://schemas.microsoft.com/office/powerpoint/2010/main" val="14801507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AB7EA8910C9848B7DEF82E81AFA548" ma:contentTypeVersion="13" ma:contentTypeDescription="Create a new document." ma:contentTypeScope="" ma:versionID="99e1646f27f3a3366d25e86b089e356b">
  <xsd:schema xmlns:xsd="http://www.w3.org/2001/XMLSchema" xmlns:xs="http://www.w3.org/2001/XMLSchema" xmlns:p="http://schemas.microsoft.com/office/2006/metadata/properties" xmlns:ns3="ff883953-0f04-45ad-bfe5-84c9833369af" xmlns:ns4="9eaabae9-94f3-4afd-aef2-dda144ca660f" targetNamespace="http://schemas.microsoft.com/office/2006/metadata/properties" ma:root="true" ma:fieldsID="f003206b4d06bf55f55fa59c0281ad67" ns3:_="" ns4:_="">
    <xsd:import namespace="ff883953-0f04-45ad-bfe5-84c9833369af"/>
    <xsd:import namespace="9eaabae9-94f3-4afd-aef2-dda144ca660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83953-0f04-45ad-bfe5-84c9833369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aabae9-94f3-4afd-aef2-dda144ca66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815F41-F304-4FA7-B623-9BD1DC2E38DE}">
  <ds:schemaRefs>
    <ds:schemaRef ds:uri="9eaabae9-94f3-4afd-aef2-dda144ca660f"/>
    <ds:schemaRef ds:uri="ff883953-0f04-45ad-bfe5-84c9833369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57A23C-C3AB-4899-8325-EB9460CB139D}">
  <ds:schemaRefs>
    <ds:schemaRef ds:uri="http://schemas.microsoft.com/office/2006/metadata/properties"/>
    <ds:schemaRef ds:uri="http://www.w3.org/XML/1998/namespace"/>
    <ds:schemaRef ds:uri="http://purl.org/dc/elements/1.1/"/>
    <ds:schemaRef ds:uri="http://purl.org/dc/dcmitype/"/>
    <ds:schemaRef ds:uri="http://schemas.microsoft.com/office/infopath/2007/PartnerControls"/>
    <ds:schemaRef ds:uri="9eaabae9-94f3-4afd-aef2-dda144ca660f"/>
    <ds:schemaRef ds:uri="http://schemas.microsoft.com/office/2006/documentManagement/types"/>
    <ds:schemaRef ds:uri="http://schemas.openxmlformats.org/package/2006/metadata/core-properties"/>
    <ds:schemaRef ds:uri="ff883953-0f04-45ad-bfe5-84c9833369af"/>
    <ds:schemaRef ds:uri="http://purl.org/dc/terms/"/>
  </ds:schemaRefs>
</ds:datastoreItem>
</file>

<file path=customXml/itemProps3.xml><?xml version="1.0" encoding="utf-8"?>
<ds:datastoreItem xmlns:ds="http://schemas.openxmlformats.org/officeDocument/2006/customXml" ds:itemID="{687FAD3D-C0CA-4925-AB2D-27A90746E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890</TotalTime>
  <Words>1313</Words>
  <Application>Microsoft Office PowerPoint</Application>
  <PresentationFormat>Widescreen</PresentationFormat>
  <Paragraphs>136</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Sassoon Penpals Joined</vt:lpstr>
      <vt:lpstr>Office Theme</vt:lpstr>
      <vt:lpstr>  </vt:lpstr>
      <vt:lpstr>Phonics  Why is phonics important?</vt:lpstr>
      <vt:lpstr>Phonics</vt:lpstr>
      <vt:lpstr>Shared Vision</vt:lpstr>
      <vt:lpstr>PowerPoint Presentation</vt:lpstr>
      <vt:lpstr>Reception Overview</vt:lpstr>
      <vt:lpstr>PowerPoint Presentation</vt:lpstr>
      <vt:lpstr>Year 1 Overview</vt:lpstr>
      <vt:lpstr>PowerPoint Presentation</vt:lpstr>
      <vt:lpstr>Year 2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Intent</dc:title>
  <dc:creator>Fran Hart</dc:creator>
  <cp:lastModifiedBy>Mrs K Ashford</cp:lastModifiedBy>
  <cp:revision>769</cp:revision>
  <dcterms:created xsi:type="dcterms:W3CDTF">2021-01-26T21:26:53Z</dcterms:created>
  <dcterms:modified xsi:type="dcterms:W3CDTF">2025-11-30T16:52:18Z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0x0101001AAB7EA8910C9848B7DEF82E81AFA548</vt:lpwstr>
  </property>
</Properties>
</file>